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9" r:id="rId22"/>
    <p:sldId id="278" r:id="rId23"/>
    <p:sldId id="280" r:id="rId24"/>
    <p:sldId id="281" r:id="rId25"/>
    <p:sldId id="282" r:id="rId26"/>
    <p:sldId id="283" r:id="rId27"/>
    <p:sldId id="290" r:id="rId28"/>
    <p:sldId id="292" r:id="rId29"/>
    <p:sldId id="291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312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ustomXml" Target="../customXml/item2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0B09C63-61E5-CC88-4D05-1213C173E99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4787659-4B3C-55D2-A815-F226BB91CED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4578556-74E7-136F-32B0-F43365D0F2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56B11F-C7A8-4612-8796-24E85981559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878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DDFFD8D-A08D-2548-8DD8-FC722F0FA4E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3986B14-F4DF-AC03-47A4-1D2C4F0E80D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F2331DC-425E-928A-2096-182311CF4C3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972355-3EBC-4433-96A3-EC910AFCA6D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0851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553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553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DE5FE8C-958A-82E9-C155-F2CBF27609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2D1D08D-6006-5BAB-BE16-CDFCAD1B590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4F71C99-F8D1-E185-2545-583E1CBFF79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D6FAAF-98BE-4AD5-9A8C-30FC165920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0722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1162A11-2CFD-4C75-529D-4BA04238855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E60AC1F-7582-790B-D35A-2F9982F92A1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FCB8FF0-D7B9-E4BC-A2D6-73848DA06B3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E50393-5EB1-452A-B870-AD4743AEB42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66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2006B6E-87FD-B319-03D9-DD7226A3FC3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6E62070-3546-034B-31C8-9556216554F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28B9C72-0C18-ECCE-57E3-D511A88C6B6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C12BC5-B652-4343-97B8-7D9AAF9081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7484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5715000"/>
            <a:ext cx="4495800" cy="83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5715000"/>
            <a:ext cx="4495800" cy="83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6141E3-CF63-AA69-6916-7B2E8ECFBD8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BC70E6-487C-825E-23FF-10A362A4F1D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DA967A-4C1A-B64D-B7D1-B6C80233D9F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520E46-6A3D-465C-8CC9-BAE42F0D7B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6906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8B7BAC2-4FF0-2DB6-6D64-1ABC5A97F36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A1A0CD8-D250-2215-2D43-2E9CF2F0CD6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D6233E4-27F8-06F7-4095-EFF25B37A4B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5CD43E6-47FB-4CC7-A8F7-EE2B5945E7B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7040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795DA3AB-402D-05E0-9625-DE20895C030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8A71FE4-8600-29E4-9FDE-8849EAB0D32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0944D17-6AF2-8A06-F787-86A35E58F9D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BE3B0A-93A1-4238-911B-5EFEC1271EF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5101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C1C96EAA-FC1F-A324-1F01-68C654F8BA0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6798EAA-9123-826A-EC2B-C7F13B326E1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0A4392C-31AA-07E3-BDD0-EB76103D243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25C629-61EF-435E-A5E0-4DE9A48211D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6820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80F64F-50D0-902B-79D7-1BCEF97C7F5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868904-7A60-3203-05C9-4BA17DF798F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ADAD0D-0EE7-DB24-CE09-336981FA4B4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64023A-B4D5-4E6F-BA78-D1665FAF959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9812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35FF6B-5574-9BFC-5092-BCB323352D0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0F3D16-2D14-2573-AB25-697CE906A74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02A3D3-5F1D-21A7-9A39-DF9CA286C5F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122304-2BA9-469A-B996-283A8F3F10F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3979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E0F642F-BF0A-D954-BA94-C74C0945A1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8B8CEC7-3058-6DC6-AF20-0E1C95B00D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5715000"/>
            <a:ext cx="9144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91BE69E9-D907-2421-E696-EB8CB570A2C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342144F6-7988-E88A-0889-D31BEF5E2EE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DE9ED8B1-58C2-2713-FC24-418881614F3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anose="02020603050405020304" pitchFamily="18" charset="0"/>
              </a:defRPr>
            </a:lvl1pPr>
          </a:lstStyle>
          <a:p>
            <a:fld id="{EF63F9CD-0A72-42E0-BF8A-F1ABCC57657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9pPr>
    </p:titleStyle>
    <p:bodyStyle>
      <a:lvl1pPr marL="609600" indent="-609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AutoNum type="alphaLcParenR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5334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sz="2000">
          <a:solidFill>
            <a:schemeClr val="tx1"/>
          </a:solidFill>
          <a:latin typeface="+mn-lt"/>
        </a:defRPr>
      </a:lvl2pPr>
      <a:lvl3pPr marL="1371600" indent="-4572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1"/>
          </a:solidFill>
          <a:latin typeface="+mn-lt"/>
        </a:defRPr>
      </a:lvl3pPr>
      <a:lvl4pPr marL="1752600" indent="-3810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sz="2000">
          <a:solidFill>
            <a:schemeClr val="tx1"/>
          </a:solidFill>
          <a:latin typeface="+mn-lt"/>
        </a:defRPr>
      </a:lvl4pPr>
      <a:lvl5pPr marL="2209800" indent="-3810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5pPr>
      <a:lvl6pPr marL="26670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6pPr>
      <a:lvl7pPr marL="31242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7pPr>
      <a:lvl8pPr marL="35814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8pPr>
      <a:lvl9pPr marL="40386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995057B8-ED8C-F989-A635-406A19408D6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769938" y="3054350"/>
            <a:ext cx="7772400" cy="1470025"/>
          </a:xfrm>
        </p:spPr>
        <p:txBody>
          <a:bodyPr/>
          <a:lstStyle/>
          <a:p>
            <a:pPr eaLnBrk="1" hangingPunct="1"/>
            <a:r>
              <a:rPr lang="en-US" altLang="en-US" sz="4800"/>
              <a:t>The Transport Layer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DE7FD2DD-5CE0-B598-A2F7-FA0A98D87A9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1774825"/>
            <a:ext cx="6400800" cy="1116013"/>
          </a:xfrm>
        </p:spPr>
        <p:txBody>
          <a:bodyPr/>
          <a:lstStyle/>
          <a:p>
            <a:pPr eaLnBrk="1" hangingPunct="1"/>
            <a:r>
              <a:rPr lang="en-US" altLang="en-US" sz="6000">
                <a:solidFill>
                  <a:srgbClr val="FF3300"/>
                </a:solidFill>
              </a:rPr>
              <a:t>Chapter 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1617BAD0-FB9B-737A-8CA9-4432F88536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Elements of Transport Protocols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05C7B9EA-929D-64B6-4C48-827045A959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77988" y="1595438"/>
            <a:ext cx="7466012" cy="4957762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en-US" sz="3200"/>
              <a:t>Addressing</a:t>
            </a:r>
          </a:p>
          <a:p>
            <a:pPr eaLnBrk="1" hangingPunct="1">
              <a:buFontTx/>
              <a:buChar char="•"/>
            </a:pPr>
            <a:r>
              <a:rPr lang="en-US" altLang="en-US" sz="3200"/>
              <a:t>Connection Establishment</a:t>
            </a:r>
          </a:p>
          <a:p>
            <a:pPr eaLnBrk="1" hangingPunct="1">
              <a:buFontTx/>
              <a:buChar char="•"/>
            </a:pPr>
            <a:r>
              <a:rPr lang="en-US" altLang="en-US" sz="3200"/>
              <a:t>Connection Release</a:t>
            </a:r>
          </a:p>
          <a:p>
            <a:pPr eaLnBrk="1" hangingPunct="1">
              <a:buFontTx/>
              <a:buChar char="•"/>
            </a:pPr>
            <a:r>
              <a:rPr lang="en-US" altLang="en-US" sz="3200"/>
              <a:t>Flow Control and Buffering</a:t>
            </a:r>
          </a:p>
          <a:p>
            <a:pPr eaLnBrk="1" hangingPunct="1">
              <a:buFontTx/>
              <a:buChar char="•"/>
            </a:pPr>
            <a:r>
              <a:rPr lang="en-US" altLang="en-US" sz="3200"/>
              <a:t>Multiplexing</a:t>
            </a:r>
          </a:p>
          <a:p>
            <a:pPr eaLnBrk="1" hangingPunct="1">
              <a:buFontTx/>
              <a:buChar char="•"/>
            </a:pPr>
            <a:r>
              <a:rPr lang="en-US" altLang="en-US" sz="3200"/>
              <a:t>Crash Recovery</a:t>
            </a:r>
          </a:p>
          <a:p>
            <a:pPr eaLnBrk="1" hangingPunct="1">
              <a:buFontTx/>
              <a:buChar char="•"/>
            </a:pPr>
            <a:endParaRPr lang="en-US" altLang="en-US" sz="3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3F264880-2318-E5B3-0E6A-E3937459D8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Transport Protocol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4FA7B7F2-A882-FBCC-A6E7-98C7747FF1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90675" y="5257800"/>
            <a:ext cx="7553325" cy="838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(a)</a:t>
            </a:r>
            <a:r>
              <a:rPr lang="en-US" altLang="en-US"/>
              <a:t> Environment of the data link layer.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(b)</a:t>
            </a:r>
            <a:r>
              <a:rPr lang="en-US" altLang="en-US"/>
              <a:t> Environment of the transport layer.</a:t>
            </a:r>
          </a:p>
        </p:txBody>
      </p:sp>
      <p:pic>
        <p:nvPicPr>
          <p:cNvPr id="12292" name="Picture 5" descr="6-07">
            <a:extLst>
              <a:ext uri="{FF2B5EF4-FFF2-40B4-BE49-F238E27FC236}">
                <a16:creationId xmlns:a16="http://schemas.microsoft.com/office/drawing/2014/main" id="{6CB68DE8-A255-A322-F2ED-A93EA213B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5" y="1809750"/>
            <a:ext cx="8412163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A38852DF-6244-BC5F-3363-2BA29D5CF1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Addressing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528FFE38-022E-36BE-907B-D9390A34FA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/>
              <a:t>TSAPs, NSAPs and transport connections.</a:t>
            </a:r>
          </a:p>
        </p:txBody>
      </p:sp>
      <p:pic>
        <p:nvPicPr>
          <p:cNvPr id="13316" name="Picture 5" descr="6-08">
            <a:extLst>
              <a:ext uri="{FF2B5EF4-FFF2-40B4-BE49-F238E27FC236}">
                <a16:creationId xmlns:a16="http://schemas.microsoft.com/office/drawing/2014/main" id="{AC08C28C-D169-A431-0396-8018E41F8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1314450"/>
            <a:ext cx="4799013" cy="398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0F177C31-ADFF-E251-ED8A-DF7CDA72F3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Connection Establishment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2F167CB0-EF7B-3D6E-CE89-4B1FD0A080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82638" y="5715000"/>
            <a:ext cx="6881812" cy="8382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/>
              <a:t>How a user process in host 1 establishes a connection with a time-of-day server in host 2.</a:t>
            </a:r>
          </a:p>
        </p:txBody>
      </p:sp>
      <p:pic>
        <p:nvPicPr>
          <p:cNvPr id="14340" name="Picture 5" descr="6-09">
            <a:extLst>
              <a:ext uri="{FF2B5EF4-FFF2-40B4-BE49-F238E27FC236}">
                <a16:creationId xmlns:a16="http://schemas.microsoft.com/office/drawing/2014/main" id="{955D59DB-3B81-FC1C-0A60-658EB5AA5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1179513"/>
            <a:ext cx="6534150" cy="420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448DB2B6-95C2-2FAE-39D0-FD15449F2A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Connection Establishment (2)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CCD4EB43-2EFD-30E2-BB6B-D9909A3F30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22400" y="5353050"/>
            <a:ext cx="7721600" cy="838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(a)</a:t>
            </a:r>
            <a:r>
              <a:rPr lang="en-US" altLang="en-US"/>
              <a:t> TPDUs may not enter the forbidden region.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(b)</a:t>
            </a:r>
            <a:r>
              <a:rPr lang="en-US" altLang="en-US"/>
              <a:t> The resynchronization problem.</a:t>
            </a:r>
          </a:p>
        </p:txBody>
      </p:sp>
      <p:pic>
        <p:nvPicPr>
          <p:cNvPr id="15364" name="Picture 5" descr="6-10">
            <a:extLst>
              <a:ext uri="{FF2B5EF4-FFF2-40B4-BE49-F238E27FC236}">
                <a16:creationId xmlns:a16="http://schemas.microsoft.com/office/drawing/2014/main" id="{D5A12CFD-06BD-40A4-4059-13D124796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3" y="1490663"/>
            <a:ext cx="7789862" cy="333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8FA56CE6-DBEC-FC55-E260-938A50A8AC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Connection Establishment (3)</a:t>
            </a:r>
          </a:p>
        </p:txBody>
      </p:sp>
      <p:sp>
        <p:nvSpPr>
          <p:cNvPr id="16387" name="Text Box 5">
            <a:extLst>
              <a:ext uri="{FF2B5EF4-FFF2-40B4-BE49-F238E27FC236}">
                <a16:creationId xmlns:a16="http://schemas.microsoft.com/office/drawing/2014/main" id="{E8EDC4D3-BC5C-0B2E-5BE1-E9230D6988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3925888"/>
            <a:ext cx="8366125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20000"/>
              </a:spcBef>
              <a:buClr>
                <a:schemeClr val="accent2"/>
              </a:buClr>
            </a:pPr>
            <a:r>
              <a:rPr lang="en-US" altLang="en-US" sz="2400">
                <a:latin typeface="Times New Roman" panose="02020603050405020304" pitchFamily="18" charset="0"/>
              </a:rPr>
              <a:t>Three protocol scenarios for establishing a connection using a three-way handshake.  CR denotes CONNECTION REQUEST.  </a:t>
            </a:r>
            <a:br>
              <a:rPr lang="en-US" altLang="en-US" sz="2400">
                <a:latin typeface="Times New Roman" panose="02020603050405020304" pitchFamily="18" charset="0"/>
              </a:rPr>
            </a:b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(a)</a:t>
            </a:r>
            <a:r>
              <a:rPr lang="en-US" altLang="en-US" sz="2400">
                <a:latin typeface="Times New Roman" panose="02020603050405020304" pitchFamily="18" charset="0"/>
              </a:rPr>
              <a:t> Normal operation, </a:t>
            </a:r>
            <a:br>
              <a:rPr lang="en-US" altLang="en-US" sz="2400">
                <a:latin typeface="Times New Roman" panose="02020603050405020304" pitchFamily="18" charset="0"/>
              </a:rPr>
            </a:b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(b)</a:t>
            </a:r>
            <a:r>
              <a:rPr lang="en-US" altLang="en-US" sz="2400">
                <a:latin typeface="Times New Roman" panose="02020603050405020304" pitchFamily="18" charset="0"/>
              </a:rPr>
              <a:t> Old CONNECTION REQUEST appearing out of nowhere.  </a:t>
            </a:r>
            <a:br>
              <a:rPr lang="en-US" altLang="en-US" sz="2400">
                <a:latin typeface="Times New Roman" panose="02020603050405020304" pitchFamily="18" charset="0"/>
              </a:rPr>
            </a:b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(c)</a:t>
            </a:r>
            <a:r>
              <a:rPr lang="en-US" altLang="en-US" sz="2400">
                <a:latin typeface="Times New Roman" panose="02020603050405020304" pitchFamily="18" charset="0"/>
              </a:rPr>
              <a:t> Duplicate CONNECTION REQUEST and duplicate ACK.</a:t>
            </a:r>
          </a:p>
        </p:txBody>
      </p:sp>
      <p:pic>
        <p:nvPicPr>
          <p:cNvPr id="16388" name="Picture 6" descr="6-11">
            <a:extLst>
              <a:ext uri="{FF2B5EF4-FFF2-40B4-BE49-F238E27FC236}">
                <a16:creationId xmlns:a16="http://schemas.microsoft.com/office/drawing/2014/main" id="{0F631C8C-8D50-8A9E-DEB4-AD0483559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11"/>
          <a:stretch>
            <a:fillRect/>
          </a:stretch>
        </p:blipFill>
        <p:spPr bwMode="auto">
          <a:xfrm>
            <a:off x="912813" y="1252538"/>
            <a:ext cx="4535487" cy="223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7" descr="6-11">
            <a:extLst>
              <a:ext uri="{FF2B5EF4-FFF2-40B4-BE49-F238E27FC236}">
                <a16:creationId xmlns:a16="http://schemas.microsoft.com/office/drawing/2014/main" id="{EB6924BC-F4FE-EBF2-5BA6-BF47B1BBD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1" t="49484" r="21422"/>
          <a:stretch>
            <a:fillRect/>
          </a:stretch>
        </p:blipFill>
        <p:spPr bwMode="auto">
          <a:xfrm>
            <a:off x="5808663" y="1195388"/>
            <a:ext cx="2535237" cy="225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A2BA51D9-8454-57E4-720A-39B66EDD72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Connection Release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5AE93279-2254-A40F-6758-50CB74D4B9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6019800"/>
            <a:ext cx="9144000" cy="8382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/>
              <a:t>Abrupt disconnection with loss of data.</a:t>
            </a:r>
          </a:p>
        </p:txBody>
      </p:sp>
      <p:pic>
        <p:nvPicPr>
          <p:cNvPr id="17412" name="Picture 5" descr="6-12">
            <a:extLst>
              <a:ext uri="{FF2B5EF4-FFF2-40B4-BE49-F238E27FC236}">
                <a16:creationId xmlns:a16="http://schemas.microsoft.com/office/drawing/2014/main" id="{BE92C2A1-2AFC-6318-31F1-077CCEE03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513" y="1395413"/>
            <a:ext cx="3971925" cy="401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D9F5A570-FEFD-852A-2BAE-0593C2B52B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Connection Release (2)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95EBCA92-97E7-BC3F-A0CF-85C8A4767E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/>
              <a:t>The two-army problem.</a:t>
            </a:r>
          </a:p>
        </p:txBody>
      </p:sp>
      <p:pic>
        <p:nvPicPr>
          <p:cNvPr id="18436" name="Picture 5" descr="6-13">
            <a:extLst>
              <a:ext uri="{FF2B5EF4-FFF2-40B4-BE49-F238E27FC236}">
                <a16:creationId xmlns:a16="http://schemas.microsoft.com/office/drawing/2014/main" id="{5C241AD5-F4B5-293D-BB78-77C670F82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88" y="2062163"/>
            <a:ext cx="6680200" cy="270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FF6C35DC-18E2-AB85-C597-D28FE0391D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Connection Release (3)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54DED45C-C423-037C-E0C2-30839A99DD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en-US"/>
              <a:t>Four protocol scenarios for releasing a connection.  </a:t>
            </a:r>
            <a:r>
              <a:rPr lang="en-US" altLang="en-US">
                <a:solidFill>
                  <a:schemeClr val="accent2"/>
                </a:solidFill>
              </a:rPr>
              <a:t>(a)</a:t>
            </a:r>
            <a:r>
              <a:rPr lang="en-US" altLang="en-US"/>
              <a:t> Normal case of a three-way handshake.  </a:t>
            </a:r>
            <a:r>
              <a:rPr lang="en-US" altLang="en-US">
                <a:solidFill>
                  <a:schemeClr val="accent2"/>
                </a:solidFill>
              </a:rPr>
              <a:t>(b)</a:t>
            </a:r>
            <a:r>
              <a:rPr lang="en-US" altLang="en-US"/>
              <a:t> final ACK lost.</a:t>
            </a: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D3B7C194-CDA4-4A70-0C0B-A1FC6AD12E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1025" y="2830513"/>
            <a:ext cx="1392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>
                <a:latin typeface="Times New Roman" panose="02020603050405020304" pitchFamily="18" charset="0"/>
              </a:rPr>
              <a:t>6-14, a, b</a:t>
            </a:r>
          </a:p>
        </p:txBody>
      </p:sp>
      <p:pic>
        <p:nvPicPr>
          <p:cNvPr id="19461" name="Picture 5" descr="6-14">
            <a:extLst>
              <a:ext uri="{FF2B5EF4-FFF2-40B4-BE49-F238E27FC236}">
                <a16:creationId xmlns:a16="http://schemas.microsoft.com/office/drawing/2014/main" id="{E35706BE-F0E6-3D9D-C4C2-AF9F72DFA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52"/>
          <a:stretch>
            <a:fillRect/>
          </a:stretch>
        </p:blipFill>
        <p:spPr bwMode="auto">
          <a:xfrm>
            <a:off x="714375" y="1393825"/>
            <a:ext cx="7748588" cy="407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BB0920B2-71E8-A532-0686-FC465C49DF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Connection Release (4)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CA057847-06D5-CD20-FCF3-2DBC339B70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3425" y="5715000"/>
            <a:ext cx="8137525" cy="838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(c)</a:t>
            </a:r>
            <a:r>
              <a:rPr lang="en-US" altLang="en-US"/>
              <a:t> Response lost.  (</a:t>
            </a:r>
            <a:r>
              <a:rPr lang="en-US" altLang="en-US">
                <a:solidFill>
                  <a:schemeClr val="accent2"/>
                </a:solidFill>
              </a:rPr>
              <a:t>d)</a:t>
            </a:r>
            <a:r>
              <a:rPr lang="en-US" altLang="en-US"/>
              <a:t>  Response lost and subsequent DRs lost.</a:t>
            </a:r>
          </a:p>
        </p:txBody>
      </p:sp>
      <p:sp>
        <p:nvSpPr>
          <p:cNvPr id="20484" name="Text Box 4">
            <a:extLst>
              <a:ext uri="{FF2B5EF4-FFF2-40B4-BE49-F238E27FC236}">
                <a16:creationId xmlns:a16="http://schemas.microsoft.com/office/drawing/2014/main" id="{7E651C93-D1C6-FFEA-03F3-9B2628DE44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1025" y="2830513"/>
            <a:ext cx="1392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>
                <a:latin typeface="Times New Roman" panose="02020603050405020304" pitchFamily="18" charset="0"/>
              </a:rPr>
              <a:t>6-14, c,d</a:t>
            </a:r>
          </a:p>
        </p:txBody>
      </p:sp>
      <p:pic>
        <p:nvPicPr>
          <p:cNvPr id="20485" name="Picture 5" descr="6-14">
            <a:extLst>
              <a:ext uri="{FF2B5EF4-FFF2-40B4-BE49-F238E27FC236}">
                <a16:creationId xmlns:a16="http://schemas.microsoft.com/office/drawing/2014/main" id="{DD4404AB-7A72-5BE6-0166-2B575F1DD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92"/>
          <a:stretch>
            <a:fillRect/>
          </a:stretch>
        </p:blipFill>
        <p:spPr bwMode="auto">
          <a:xfrm>
            <a:off x="733425" y="1006475"/>
            <a:ext cx="7967663" cy="426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601C25D3-D4BA-E3D6-B1B6-E071E923CA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Transport Service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E339A99E-19E7-CD7D-D236-ABE5F19F86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3588" y="1431925"/>
            <a:ext cx="8380412" cy="5121275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en-US" sz="3200"/>
              <a:t>Services Provided to the Upper Layers</a:t>
            </a:r>
          </a:p>
          <a:p>
            <a:pPr eaLnBrk="1" hangingPunct="1">
              <a:buFontTx/>
              <a:buChar char="•"/>
            </a:pPr>
            <a:r>
              <a:rPr lang="en-US" altLang="en-US" sz="3200"/>
              <a:t>Transport Service Primitives</a:t>
            </a:r>
          </a:p>
          <a:p>
            <a:pPr eaLnBrk="1" hangingPunct="1">
              <a:buFontTx/>
              <a:buChar char="•"/>
            </a:pPr>
            <a:r>
              <a:rPr lang="en-US" altLang="en-US" sz="3200"/>
              <a:t>Berkeley Sockets</a:t>
            </a:r>
          </a:p>
          <a:p>
            <a:pPr eaLnBrk="1" hangingPunct="1">
              <a:buFontTx/>
              <a:buChar char="•"/>
            </a:pPr>
            <a:r>
              <a:rPr lang="en-US" altLang="en-US" sz="3200"/>
              <a:t>An Example of Socket Programming: </a:t>
            </a:r>
          </a:p>
          <a:p>
            <a:pPr lvl="1" eaLnBrk="1" hangingPunct="1"/>
            <a:r>
              <a:rPr lang="en-US" altLang="en-US" sz="2800"/>
              <a:t>An Internet File Server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82D2A8F4-477A-A1E7-40D6-2E9E1C93BE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Flow Control and Buffering</a:t>
            </a:r>
          </a:p>
        </p:txBody>
      </p:sp>
      <p:pic>
        <p:nvPicPr>
          <p:cNvPr id="21507" name="Picture 5" descr="6-15">
            <a:extLst>
              <a:ext uri="{FF2B5EF4-FFF2-40B4-BE49-F238E27FC236}">
                <a16:creationId xmlns:a16="http://schemas.microsoft.com/office/drawing/2014/main" id="{93A2D5E1-938F-EEE9-C7FC-0400684FA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0" y="1643063"/>
            <a:ext cx="5832475" cy="334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Text Box 6">
            <a:extLst>
              <a:ext uri="{FF2B5EF4-FFF2-40B4-BE49-F238E27FC236}">
                <a16:creationId xmlns:a16="http://schemas.microsoft.com/office/drawing/2014/main" id="{48DF7C2D-34CF-3905-4F17-6C23C07099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763" y="5329238"/>
            <a:ext cx="875823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(a)</a:t>
            </a:r>
            <a:r>
              <a:rPr lang="en-US" altLang="en-US" sz="2400">
                <a:latin typeface="Times New Roman" panose="02020603050405020304" pitchFamily="18" charset="0"/>
              </a:rPr>
              <a:t>  Chained fixed-size buffers.   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(b)</a:t>
            </a:r>
            <a:r>
              <a:rPr lang="en-US" altLang="en-US" sz="2400">
                <a:latin typeface="Times New Roman" panose="02020603050405020304" pitchFamily="18" charset="0"/>
              </a:rPr>
              <a:t>  Chained variable-sized buffers.  </a:t>
            </a:r>
            <a:br>
              <a:rPr lang="en-US" altLang="en-US" sz="2400">
                <a:latin typeface="Times New Roman" panose="02020603050405020304" pitchFamily="18" charset="0"/>
              </a:rPr>
            </a:b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(c)</a:t>
            </a:r>
            <a:r>
              <a:rPr lang="en-US" altLang="en-US" sz="2400">
                <a:latin typeface="Times New Roman" panose="02020603050405020304" pitchFamily="18" charset="0"/>
              </a:rPr>
              <a:t>  One large circular buffer per connection.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5" descr="6-16">
            <a:extLst>
              <a:ext uri="{FF2B5EF4-FFF2-40B4-BE49-F238E27FC236}">
                <a16:creationId xmlns:a16="http://schemas.microsoft.com/office/drawing/2014/main" id="{CFB92B81-0304-B92F-8894-29FE765F5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077913"/>
            <a:ext cx="7461250" cy="473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Rectangle 2">
            <a:extLst>
              <a:ext uri="{FF2B5EF4-FFF2-40B4-BE49-F238E27FC236}">
                <a16:creationId xmlns:a16="http://schemas.microsoft.com/office/drawing/2014/main" id="{C210CCA8-F63A-5E3D-59EC-F627265034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Flow Control and Buffering (2)</a:t>
            </a:r>
          </a:p>
        </p:txBody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F2A73D16-6F56-9C6E-BE5B-5A541C55C0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/>
              <a:t>Dynamic buffer allocation.  The arrows show the direction of transmission.  An ellipsis (…) indicates a lost TPDU.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865F5E9B-E8DA-5843-02C9-4714FEEA37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Multiplexing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69078640-F917-519D-5841-F1602B0D70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(a)</a:t>
            </a:r>
            <a:r>
              <a:rPr lang="en-US" altLang="en-US"/>
              <a:t> Upward multiplexing.    </a:t>
            </a:r>
            <a:r>
              <a:rPr lang="en-US" altLang="en-US">
                <a:solidFill>
                  <a:schemeClr val="accent2"/>
                </a:solidFill>
              </a:rPr>
              <a:t>(b)</a:t>
            </a:r>
            <a:r>
              <a:rPr lang="en-US" altLang="en-US"/>
              <a:t> Downward multiplexing.</a:t>
            </a:r>
          </a:p>
        </p:txBody>
      </p:sp>
      <p:pic>
        <p:nvPicPr>
          <p:cNvPr id="23556" name="Picture 5" descr="6-17">
            <a:extLst>
              <a:ext uri="{FF2B5EF4-FFF2-40B4-BE49-F238E27FC236}">
                <a16:creationId xmlns:a16="http://schemas.microsoft.com/office/drawing/2014/main" id="{8DDC1CCE-B921-FB14-1D5D-F80847E90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5" y="1489075"/>
            <a:ext cx="7440613" cy="361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8557AF2B-AA54-BDEA-75C4-94DA2EE48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Crash Recovery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706F9DFB-54C7-163C-AFA5-7A39A5D8AB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/>
              <a:t>Different combinations of client and server strategy.</a:t>
            </a:r>
          </a:p>
        </p:txBody>
      </p:sp>
      <p:pic>
        <p:nvPicPr>
          <p:cNvPr id="24580" name="Picture 7" descr="6-18">
            <a:extLst>
              <a:ext uri="{FF2B5EF4-FFF2-40B4-BE49-F238E27FC236}">
                <a16:creationId xmlns:a16="http://schemas.microsoft.com/office/drawing/2014/main" id="{9F58EC9C-5152-9E06-35C3-F24752FD0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" y="1597025"/>
            <a:ext cx="7615238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47A8FFB7-9519-BE4B-6E1D-7052E57729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 Simple Transport Protocol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A0372BD8-F3B0-E43C-B3C5-1367A5A54C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77825" y="1636713"/>
            <a:ext cx="8475663" cy="4902200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en-US" sz="3600"/>
              <a:t>The Example Service Primitives</a:t>
            </a:r>
          </a:p>
          <a:p>
            <a:pPr eaLnBrk="1" hangingPunct="1">
              <a:buFontTx/>
              <a:buChar char="•"/>
            </a:pPr>
            <a:r>
              <a:rPr lang="en-US" altLang="en-US" sz="3600"/>
              <a:t>The Example Transport Entity</a:t>
            </a:r>
          </a:p>
          <a:p>
            <a:pPr eaLnBrk="1" hangingPunct="1">
              <a:buFontTx/>
              <a:buChar char="•"/>
            </a:pPr>
            <a:r>
              <a:rPr lang="en-US" altLang="en-US" sz="3600"/>
              <a:t>The Example as a Finite State Machine</a:t>
            </a:r>
          </a:p>
          <a:p>
            <a:pPr eaLnBrk="1" hangingPunct="1">
              <a:buFontTx/>
              <a:buChar char="•"/>
            </a:pPr>
            <a:endParaRPr lang="en-US" altLang="en-US" sz="3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EF18C7B7-EC13-25C0-ADB3-29BB85E253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Example Transport Entity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F0CB15CA-61A5-6414-3005-ED6B4FD21D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/>
              <a:t>The network layer packets used in our example.</a:t>
            </a:r>
          </a:p>
        </p:txBody>
      </p:sp>
      <p:pic>
        <p:nvPicPr>
          <p:cNvPr id="26628" name="Picture 5" descr="6-19">
            <a:extLst>
              <a:ext uri="{FF2B5EF4-FFF2-40B4-BE49-F238E27FC236}">
                <a16:creationId xmlns:a16="http://schemas.microsoft.com/office/drawing/2014/main" id="{48C03B20-A320-E091-1C10-BC61E59AA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38" y="2193925"/>
            <a:ext cx="7107237" cy="245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46079366-4C0C-F661-306F-B2532509FF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Example Transport Entity (2)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9B4060CF-B3D0-D321-541C-C87484F91A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788" y="1504950"/>
            <a:ext cx="9212262" cy="504825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/>
              <a:t>Each connection is in one of seven states:</a:t>
            </a:r>
          </a:p>
          <a:p>
            <a:pPr eaLnBrk="1" hangingPunct="1">
              <a:buFontTx/>
              <a:buAutoNum type="arabicPeriod"/>
            </a:pPr>
            <a:r>
              <a:rPr lang="en-US" altLang="en-US"/>
              <a:t>Idle – Connection not established yet.</a:t>
            </a:r>
          </a:p>
          <a:p>
            <a:pPr eaLnBrk="1" hangingPunct="1">
              <a:buFontTx/>
              <a:buAutoNum type="arabicPeriod"/>
            </a:pPr>
            <a:r>
              <a:rPr lang="en-US" altLang="en-US"/>
              <a:t>Waiting – CONNECT has been executed, CALL REQUEST sent.</a:t>
            </a:r>
          </a:p>
          <a:p>
            <a:pPr eaLnBrk="1" hangingPunct="1">
              <a:buFontTx/>
              <a:buAutoNum type="arabicPeriod"/>
            </a:pPr>
            <a:r>
              <a:rPr lang="en-US" altLang="en-US"/>
              <a:t>Queued – A CALL REQUEST has arrived; no LISTEN yet.</a:t>
            </a:r>
          </a:p>
          <a:p>
            <a:pPr eaLnBrk="1" hangingPunct="1">
              <a:buFontTx/>
              <a:buAutoNum type="arabicPeriod"/>
            </a:pPr>
            <a:r>
              <a:rPr lang="en-US" altLang="en-US"/>
              <a:t>Established – The connection has been established.</a:t>
            </a:r>
          </a:p>
          <a:p>
            <a:pPr eaLnBrk="1" hangingPunct="1">
              <a:buFontTx/>
              <a:buAutoNum type="arabicPeriod"/>
            </a:pPr>
            <a:r>
              <a:rPr lang="en-US" altLang="en-US"/>
              <a:t>Sending – The user is waiting for permission to send a packet.</a:t>
            </a:r>
          </a:p>
          <a:p>
            <a:pPr eaLnBrk="1" hangingPunct="1">
              <a:buFontTx/>
              <a:buAutoNum type="arabicPeriod"/>
            </a:pPr>
            <a:r>
              <a:rPr lang="en-US" altLang="en-US"/>
              <a:t>Receiving – A RECEIVE has been done.</a:t>
            </a:r>
          </a:p>
          <a:p>
            <a:pPr eaLnBrk="1" hangingPunct="1">
              <a:buFontTx/>
              <a:buAutoNum type="arabicPeriod"/>
            </a:pPr>
            <a:r>
              <a:rPr lang="en-US" altLang="en-US"/>
              <a:t>DISCONNECTING – a DISCONNECT has been done locally.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C955E7B7-5B5F-FBD6-1404-5E8728A53C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Example as a Finite State Machine</a:t>
            </a:r>
          </a:p>
        </p:txBody>
      </p:sp>
      <p:sp>
        <p:nvSpPr>
          <p:cNvPr id="28675" name="Text Box 4">
            <a:extLst>
              <a:ext uri="{FF2B5EF4-FFF2-40B4-BE49-F238E27FC236}">
                <a16:creationId xmlns:a16="http://schemas.microsoft.com/office/drawing/2014/main" id="{A3F34DE2-0DEE-7FBF-B896-1C4BE774E8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52575"/>
            <a:ext cx="3922713" cy="410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>
                <a:latin typeface="Times New Roman" panose="02020603050405020304" pitchFamily="18" charset="0"/>
              </a:rPr>
              <a:t>The example protocol as a finite state machine.  Each entry has an optional predicate, an optional action, and the new state.  The tilde indicates that no major action is taken.  An overbar above a predicate indicate the negation of the predicate.  Blank entries correspond to impossible or invalid events.</a:t>
            </a:r>
          </a:p>
        </p:txBody>
      </p:sp>
      <p:pic>
        <p:nvPicPr>
          <p:cNvPr id="28676" name="Picture 6" descr="6-21">
            <a:extLst>
              <a:ext uri="{FF2B5EF4-FFF2-40B4-BE49-F238E27FC236}">
                <a16:creationId xmlns:a16="http://schemas.microsoft.com/office/drawing/2014/main" id="{EAB06058-14FB-BAF7-3A32-9A25B740D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825" y="928688"/>
            <a:ext cx="5121275" cy="571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F2966687-E3ED-879C-1CF2-64056C1716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The Example as a Finite State Machine (2)</a:t>
            </a:r>
          </a:p>
        </p:txBody>
      </p:sp>
      <p:sp>
        <p:nvSpPr>
          <p:cNvPr id="29699" name="Text Box 5">
            <a:extLst>
              <a:ext uri="{FF2B5EF4-FFF2-40B4-BE49-F238E27FC236}">
                <a16:creationId xmlns:a16="http://schemas.microsoft.com/office/drawing/2014/main" id="{9BF46BB0-04BF-162A-9B20-F0B6A712ED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713" y="5846763"/>
            <a:ext cx="825341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>
                <a:latin typeface="Times New Roman" panose="02020603050405020304" pitchFamily="18" charset="0"/>
              </a:rPr>
              <a:t>The example protocol in graphical form.  Transitions that leave the connection state unchanged have been omitted for simplicity.</a:t>
            </a:r>
          </a:p>
        </p:txBody>
      </p:sp>
      <p:pic>
        <p:nvPicPr>
          <p:cNvPr id="29700" name="Picture 7" descr="6-22">
            <a:extLst>
              <a:ext uri="{FF2B5EF4-FFF2-40B4-BE49-F238E27FC236}">
                <a16:creationId xmlns:a16="http://schemas.microsoft.com/office/drawing/2014/main" id="{7DD2FFC9-41DA-D893-B9B3-45943432D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25" y="1014413"/>
            <a:ext cx="4313238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EEEA027D-B7CC-0A92-75AD-96B753A679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1590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/>
              <a:t>The Internet Transport Protocols: UDP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EF9EB558-E1CB-9366-32EC-AD583F0822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7563" y="1995488"/>
            <a:ext cx="8326437" cy="4557712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en-US" sz="3600"/>
              <a:t>Introduction to UDP</a:t>
            </a:r>
          </a:p>
          <a:p>
            <a:pPr eaLnBrk="1" hangingPunct="1">
              <a:buFontTx/>
              <a:buChar char="•"/>
            </a:pPr>
            <a:r>
              <a:rPr lang="en-US" altLang="en-US" sz="3600"/>
              <a:t>Remote Procedure Call</a:t>
            </a:r>
          </a:p>
          <a:p>
            <a:pPr eaLnBrk="1" hangingPunct="1">
              <a:buFontTx/>
              <a:buChar char="•"/>
            </a:pPr>
            <a:r>
              <a:rPr lang="en-US" altLang="en-US" sz="3600"/>
              <a:t>The Real-Time Transport Protocol</a:t>
            </a:r>
          </a:p>
          <a:p>
            <a:pPr eaLnBrk="1" hangingPunct="1">
              <a:buFontTx/>
              <a:buChar char="•"/>
            </a:pPr>
            <a:endParaRPr lang="en-US" altLang="en-US" sz="3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3D86A4B-D522-DC8F-F144-AE164C645A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Services Provided to the Upper Layers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6D1FD595-7F51-4682-32DB-7B6CAD2E95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/>
              <a:t>The network, transport, and application layers.</a:t>
            </a:r>
          </a:p>
        </p:txBody>
      </p:sp>
      <p:pic>
        <p:nvPicPr>
          <p:cNvPr id="4100" name="Picture 5" descr="6-01">
            <a:extLst>
              <a:ext uri="{FF2B5EF4-FFF2-40B4-BE49-F238E27FC236}">
                <a16:creationId xmlns:a16="http://schemas.microsoft.com/office/drawing/2014/main" id="{2091ED06-AC8E-677A-EE14-B1754E2AF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566863"/>
            <a:ext cx="7221538" cy="36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D9A238C-DAC5-FDB3-AB8F-3C0E0D1962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800"/>
              <a:t>Introduction to UDP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E4A79E72-6D55-13A5-37B1-861191E7B3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/>
              <a:t>The UDP header.</a:t>
            </a:r>
          </a:p>
        </p:txBody>
      </p:sp>
      <p:pic>
        <p:nvPicPr>
          <p:cNvPr id="31748" name="Picture 5" descr="6-23">
            <a:extLst>
              <a:ext uri="{FF2B5EF4-FFF2-40B4-BE49-F238E27FC236}">
                <a16:creationId xmlns:a16="http://schemas.microsoft.com/office/drawing/2014/main" id="{9D4839F5-DC52-AFCE-AE66-23E9D577B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8" y="2682875"/>
            <a:ext cx="8207375" cy="146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0C9370CD-FF62-7F42-A6B9-BFCF46CE82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Remote Procedure Call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B2637D39-E159-8E96-846A-3A50F6FD81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/>
              <a:t>Steps in making a remote procedure call.  The stubs are shaded.</a:t>
            </a:r>
          </a:p>
        </p:txBody>
      </p:sp>
      <p:pic>
        <p:nvPicPr>
          <p:cNvPr id="32772" name="Picture 5" descr="6-24">
            <a:extLst>
              <a:ext uri="{FF2B5EF4-FFF2-40B4-BE49-F238E27FC236}">
                <a16:creationId xmlns:a16="http://schemas.microsoft.com/office/drawing/2014/main" id="{B979D9EC-C96A-CB51-5D80-23651342B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63" y="1363663"/>
            <a:ext cx="7829550" cy="383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53550CAD-7E8F-545B-D55E-A64B05E5FD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Real-Time Transport Protocol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34278FE4-0038-B645-D739-06114B54C3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(a)</a:t>
            </a:r>
            <a:r>
              <a:rPr lang="en-US" altLang="en-US"/>
              <a:t> The position of RTP in the protocol stack.  </a:t>
            </a:r>
            <a:r>
              <a:rPr lang="en-US" altLang="en-US">
                <a:solidFill>
                  <a:schemeClr val="accent2"/>
                </a:solidFill>
              </a:rPr>
              <a:t>(b)</a:t>
            </a:r>
            <a:r>
              <a:rPr lang="en-US" altLang="en-US"/>
              <a:t> Packet nesting.</a:t>
            </a:r>
          </a:p>
        </p:txBody>
      </p:sp>
      <p:pic>
        <p:nvPicPr>
          <p:cNvPr id="33796" name="Picture 5" descr="6-25">
            <a:extLst>
              <a:ext uri="{FF2B5EF4-FFF2-40B4-BE49-F238E27FC236}">
                <a16:creationId xmlns:a16="http://schemas.microsoft.com/office/drawing/2014/main" id="{8E0F42FF-9BB9-3F2E-28DD-9041EDA93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" y="1830388"/>
            <a:ext cx="7978775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E428E628-71C2-A0DD-C6E1-2E49C9B7ED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Real-Time Transport Protocol (2)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E34E17F7-DC67-D8E6-FE8E-886F39E879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/>
              <a:t>The RTP header.</a:t>
            </a:r>
          </a:p>
        </p:txBody>
      </p:sp>
      <p:pic>
        <p:nvPicPr>
          <p:cNvPr id="34820" name="Picture 7" descr="6-26">
            <a:extLst>
              <a:ext uri="{FF2B5EF4-FFF2-40B4-BE49-F238E27FC236}">
                <a16:creationId xmlns:a16="http://schemas.microsoft.com/office/drawing/2014/main" id="{7F641138-DFB1-5A6D-F60B-FA361016E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3" y="1689100"/>
            <a:ext cx="7646987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C2AF3B87-178F-A65A-1A7E-CBFD4B4CD7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Internet Transport Protocols: TCP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AC788BD4-00C4-F342-E408-77BF9A028A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90625" y="1166813"/>
            <a:ext cx="7953375" cy="5386387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en-US" sz="2800"/>
              <a:t>Introduction to TCP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en-US" sz="2800"/>
              <a:t>The TCP Service Model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en-US" sz="2800"/>
              <a:t>The TCP Protocol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en-US" sz="2800"/>
              <a:t>The TCP Segment Header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en-US" sz="2800"/>
              <a:t>TCP Connection Establishment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en-US" sz="2800"/>
              <a:t>TCP Connection Release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en-US" sz="2800"/>
              <a:t>TCP Connection Management Modeling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en-US" sz="2800"/>
              <a:t>TCP Transmission Policy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en-US" sz="2800"/>
              <a:t>TCP Congestion Control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en-US" sz="2800"/>
              <a:t>TCP Timer Management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en-US" sz="2800"/>
              <a:t>Wireless TCP and UDP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en-US" sz="2800"/>
              <a:t>Transactional TCP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C91EF988-365D-9E6E-5E3E-C94FF7C4B9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TCP Service Model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0B813593-2929-83E6-8E3E-1C34B11DE9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/>
              <a:t>Some assigned ports.</a:t>
            </a:r>
          </a:p>
        </p:txBody>
      </p:sp>
      <p:grpSp>
        <p:nvGrpSpPr>
          <p:cNvPr id="36868" name="Group 39">
            <a:extLst>
              <a:ext uri="{FF2B5EF4-FFF2-40B4-BE49-F238E27FC236}">
                <a16:creationId xmlns:a16="http://schemas.microsoft.com/office/drawing/2014/main" id="{8E68A2E9-67A6-38BC-77A4-04C292DF27B2}"/>
              </a:ext>
            </a:extLst>
          </p:cNvPr>
          <p:cNvGrpSpPr>
            <a:grpSpLocks/>
          </p:cNvGrpSpPr>
          <p:nvPr/>
        </p:nvGrpSpPr>
        <p:grpSpPr bwMode="auto">
          <a:xfrm>
            <a:off x="1968500" y="2097088"/>
            <a:ext cx="6334125" cy="2641600"/>
            <a:chOff x="1192" y="1321"/>
            <a:chExt cx="3338" cy="1664"/>
          </a:xfrm>
        </p:grpSpPr>
        <p:sp>
          <p:nvSpPr>
            <p:cNvPr id="36896" name="Rectangle 7">
              <a:extLst>
                <a:ext uri="{FF2B5EF4-FFF2-40B4-BE49-F238E27FC236}">
                  <a16:creationId xmlns:a16="http://schemas.microsoft.com/office/drawing/2014/main" id="{A97A5733-7DFF-D7DD-7309-976A18D9E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2" y="1321"/>
              <a:ext cx="515" cy="1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6897" name="Rectangle 8">
              <a:extLst>
                <a:ext uri="{FF2B5EF4-FFF2-40B4-BE49-F238E27FC236}">
                  <a16:creationId xmlns:a16="http://schemas.microsoft.com/office/drawing/2014/main" id="{05C240AF-DE44-763A-D165-5FFF8E8DAC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7" y="1321"/>
              <a:ext cx="885" cy="1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6898" name="Rectangle 9">
              <a:extLst>
                <a:ext uri="{FF2B5EF4-FFF2-40B4-BE49-F238E27FC236}">
                  <a16:creationId xmlns:a16="http://schemas.microsoft.com/office/drawing/2014/main" id="{536D6DD5-3CA9-7C03-21A2-836664A64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1321"/>
              <a:ext cx="1938" cy="1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6899" name="Rectangle 10">
              <a:extLst>
                <a:ext uri="{FF2B5EF4-FFF2-40B4-BE49-F238E27FC236}">
                  <a16:creationId xmlns:a16="http://schemas.microsoft.com/office/drawing/2014/main" id="{D3A80FDB-1220-4C63-906C-1D4236AD66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2" y="1506"/>
              <a:ext cx="515" cy="1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6900" name="Rectangle 11">
              <a:extLst>
                <a:ext uri="{FF2B5EF4-FFF2-40B4-BE49-F238E27FC236}">
                  <a16:creationId xmlns:a16="http://schemas.microsoft.com/office/drawing/2014/main" id="{9651AD72-E50B-23DA-A77F-4EC70332B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7" y="1506"/>
              <a:ext cx="885" cy="1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6901" name="Rectangle 12">
              <a:extLst>
                <a:ext uri="{FF2B5EF4-FFF2-40B4-BE49-F238E27FC236}">
                  <a16:creationId xmlns:a16="http://schemas.microsoft.com/office/drawing/2014/main" id="{13E0FB09-D748-3283-BDCC-9901F1E51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1506"/>
              <a:ext cx="1938" cy="1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36902" name="Group 24">
              <a:extLst>
                <a:ext uri="{FF2B5EF4-FFF2-40B4-BE49-F238E27FC236}">
                  <a16:creationId xmlns:a16="http://schemas.microsoft.com/office/drawing/2014/main" id="{5EB09B41-5B23-FD7E-572F-85C13A870A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2" y="1691"/>
              <a:ext cx="3338" cy="185"/>
              <a:chOff x="1288" y="1865"/>
              <a:chExt cx="3338" cy="185"/>
            </a:xfrm>
          </p:grpSpPr>
          <p:sp>
            <p:nvSpPr>
              <p:cNvPr id="36925" name="Rectangle 13">
                <a:extLst>
                  <a:ext uri="{FF2B5EF4-FFF2-40B4-BE49-F238E27FC236}">
                    <a16:creationId xmlns:a16="http://schemas.microsoft.com/office/drawing/2014/main" id="{DA652B36-D8DC-C20A-032D-A1BC2CF62A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8" y="1865"/>
                <a:ext cx="515" cy="18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6926" name="Rectangle 14">
                <a:extLst>
                  <a:ext uri="{FF2B5EF4-FFF2-40B4-BE49-F238E27FC236}">
                    <a16:creationId xmlns:a16="http://schemas.microsoft.com/office/drawing/2014/main" id="{91D505AB-CD5E-ED8C-0C23-C0D0C16777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3" y="1865"/>
                <a:ext cx="885" cy="18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6927" name="Rectangle 15">
                <a:extLst>
                  <a:ext uri="{FF2B5EF4-FFF2-40B4-BE49-F238E27FC236}">
                    <a16:creationId xmlns:a16="http://schemas.microsoft.com/office/drawing/2014/main" id="{AF5E16F8-C25B-59D3-0CE5-4F6B00AD96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8" y="1865"/>
                <a:ext cx="1938" cy="18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36903" name="Group 23">
              <a:extLst>
                <a:ext uri="{FF2B5EF4-FFF2-40B4-BE49-F238E27FC236}">
                  <a16:creationId xmlns:a16="http://schemas.microsoft.com/office/drawing/2014/main" id="{44F7362D-2FFC-D0FF-0E33-1DD66EE75A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2" y="1876"/>
              <a:ext cx="3338" cy="185"/>
              <a:chOff x="1384" y="1513"/>
              <a:chExt cx="3338" cy="185"/>
            </a:xfrm>
          </p:grpSpPr>
          <p:sp>
            <p:nvSpPr>
              <p:cNvPr id="36922" name="Rectangle 16">
                <a:extLst>
                  <a:ext uri="{FF2B5EF4-FFF2-40B4-BE49-F238E27FC236}">
                    <a16:creationId xmlns:a16="http://schemas.microsoft.com/office/drawing/2014/main" id="{AF87875E-BDCB-241E-0FE9-3C411E318D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4" y="1513"/>
                <a:ext cx="515" cy="18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6923" name="Rectangle 17">
                <a:extLst>
                  <a:ext uri="{FF2B5EF4-FFF2-40B4-BE49-F238E27FC236}">
                    <a16:creationId xmlns:a16="http://schemas.microsoft.com/office/drawing/2014/main" id="{5385BA1C-B23C-96BC-DDAC-74872B8B18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9" y="1513"/>
                <a:ext cx="885" cy="18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6924" name="Rectangle 18">
                <a:extLst>
                  <a:ext uri="{FF2B5EF4-FFF2-40B4-BE49-F238E27FC236}">
                    <a16:creationId xmlns:a16="http://schemas.microsoft.com/office/drawing/2014/main" id="{796F7870-C3F4-E25C-4166-89A342255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4" y="1513"/>
                <a:ext cx="1938" cy="18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36904" name="Group 22">
              <a:extLst>
                <a:ext uri="{FF2B5EF4-FFF2-40B4-BE49-F238E27FC236}">
                  <a16:creationId xmlns:a16="http://schemas.microsoft.com/office/drawing/2014/main" id="{80FD536F-9E02-8874-AF81-BC9BB862CC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2" y="2061"/>
              <a:ext cx="3338" cy="185"/>
              <a:chOff x="1480" y="1609"/>
              <a:chExt cx="3338" cy="185"/>
            </a:xfrm>
          </p:grpSpPr>
          <p:sp>
            <p:nvSpPr>
              <p:cNvPr id="36919" name="Rectangle 19">
                <a:extLst>
                  <a:ext uri="{FF2B5EF4-FFF2-40B4-BE49-F238E27FC236}">
                    <a16:creationId xmlns:a16="http://schemas.microsoft.com/office/drawing/2014/main" id="{785B9F17-B92A-F9FE-A12C-FBB9A523DA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0" y="1609"/>
                <a:ext cx="515" cy="18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6920" name="Rectangle 20">
                <a:extLst>
                  <a:ext uri="{FF2B5EF4-FFF2-40B4-BE49-F238E27FC236}">
                    <a16:creationId xmlns:a16="http://schemas.microsoft.com/office/drawing/2014/main" id="{0CAC45FA-10A1-10A8-A81E-856F7F52BB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5" y="1609"/>
                <a:ext cx="885" cy="18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6921" name="Rectangle 21">
                <a:extLst>
                  <a:ext uri="{FF2B5EF4-FFF2-40B4-BE49-F238E27FC236}">
                    <a16:creationId xmlns:a16="http://schemas.microsoft.com/office/drawing/2014/main" id="{69F2FF88-960B-1BCF-C9FE-FBE1006B57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609"/>
                <a:ext cx="1938" cy="18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sp>
          <p:nvSpPr>
            <p:cNvPr id="36905" name="Rectangle 25">
              <a:extLst>
                <a:ext uri="{FF2B5EF4-FFF2-40B4-BE49-F238E27FC236}">
                  <a16:creationId xmlns:a16="http://schemas.microsoft.com/office/drawing/2014/main" id="{50D0B28A-BDDC-74F0-5A8D-41ECCC495C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2" y="2245"/>
              <a:ext cx="515" cy="1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6906" name="Rectangle 26">
              <a:extLst>
                <a:ext uri="{FF2B5EF4-FFF2-40B4-BE49-F238E27FC236}">
                  <a16:creationId xmlns:a16="http://schemas.microsoft.com/office/drawing/2014/main" id="{6FEDABA0-849F-D292-F2EF-D526CD8217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7" y="2245"/>
              <a:ext cx="885" cy="1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6907" name="Rectangle 27">
              <a:extLst>
                <a:ext uri="{FF2B5EF4-FFF2-40B4-BE49-F238E27FC236}">
                  <a16:creationId xmlns:a16="http://schemas.microsoft.com/office/drawing/2014/main" id="{038F3781-54F2-C1C1-AE35-E97D90184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2245"/>
              <a:ext cx="1938" cy="1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6908" name="Rectangle 28">
              <a:extLst>
                <a:ext uri="{FF2B5EF4-FFF2-40B4-BE49-F238E27FC236}">
                  <a16:creationId xmlns:a16="http://schemas.microsoft.com/office/drawing/2014/main" id="{F0059C4E-ECF7-8BF9-27E4-412E469354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2" y="2430"/>
              <a:ext cx="515" cy="1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6909" name="Rectangle 29">
              <a:extLst>
                <a:ext uri="{FF2B5EF4-FFF2-40B4-BE49-F238E27FC236}">
                  <a16:creationId xmlns:a16="http://schemas.microsoft.com/office/drawing/2014/main" id="{CEF03443-C6A2-CC66-9DD1-AAF0019CB4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7" y="2430"/>
              <a:ext cx="885" cy="1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6910" name="Rectangle 30">
              <a:extLst>
                <a:ext uri="{FF2B5EF4-FFF2-40B4-BE49-F238E27FC236}">
                  <a16:creationId xmlns:a16="http://schemas.microsoft.com/office/drawing/2014/main" id="{78A635EC-8D7D-22A8-4D7D-AC758AE0A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2430"/>
              <a:ext cx="1938" cy="1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36911" name="Group 31">
              <a:extLst>
                <a:ext uri="{FF2B5EF4-FFF2-40B4-BE49-F238E27FC236}">
                  <a16:creationId xmlns:a16="http://schemas.microsoft.com/office/drawing/2014/main" id="{7A85DCFF-A91C-A52D-7A6A-B6E427A70C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2" y="2615"/>
              <a:ext cx="3338" cy="185"/>
              <a:chOff x="1288" y="1865"/>
              <a:chExt cx="3338" cy="185"/>
            </a:xfrm>
          </p:grpSpPr>
          <p:sp>
            <p:nvSpPr>
              <p:cNvPr id="36916" name="Rectangle 32">
                <a:extLst>
                  <a:ext uri="{FF2B5EF4-FFF2-40B4-BE49-F238E27FC236}">
                    <a16:creationId xmlns:a16="http://schemas.microsoft.com/office/drawing/2014/main" id="{DBCEE0CF-0C16-040D-6E5E-C431FF257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8" y="1865"/>
                <a:ext cx="515" cy="18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6917" name="Rectangle 33">
                <a:extLst>
                  <a:ext uri="{FF2B5EF4-FFF2-40B4-BE49-F238E27FC236}">
                    <a16:creationId xmlns:a16="http://schemas.microsoft.com/office/drawing/2014/main" id="{1887B125-37E0-CE8A-907C-4C77BA0880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3" y="1865"/>
                <a:ext cx="885" cy="18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6918" name="Rectangle 34">
                <a:extLst>
                  <a:ext uri="{FF2B5EF4-FFF2-40B4-BE49-F238E27FC236}">
                    <a16:creationId xmlns:a16="http://schemas.microsoft.com/office/drawing/2014/main" id="{8E5379E7-BC0B-B26A-3504-81E5FDD74E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8" y="1865"/>
                <a:ext cx="1938" cy="18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36912" name="Group 35">
              <a:extLst>
                <a:ext uri="{FF2B5EF4-FFF2-40B4-BE49-F238E27FC236}">
                  <a16:creationId xmlns:a16="http://schemas.microsoft.com/office/drawing/2014/main" id="{414D5486-4288-E9E7-775D-16F6093AE2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2" y="2800"/>
              <a:ext cx="3338" cy="185"/>
              <a:chOff x="1384" y="1513"/>
              <a:chExt cx="3338" cy="185"/>
            </a:xfrm>
          </p:grpSpPr>
          <p:sp>
            <p:nvSpPr>
              <p:cNvPr id="36913" name="Rectangle 36">
                <a:extLst>
                  <a:ext uri="{FF2B5EF4-FFF2-40B4-BE49-F238E27FC236}">
                    <a16:creationId xmlns:a16="http://schemas.microsoft.com/office/drawing/2014/main" id="{A25B01E2-EA34-C70A-B27C-86BD3674F0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4" y="1513"/>
                <a:ext cx="515" cy="18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6914" name="Rectangle 37">
                <a:extLst>
                  <a:ext uri="{FF2B5EF4-FFF2-40B4-BE49-F238E27FC236}">
                    <a16:creationId xmlns:a16="http://schemas.microsoft.com/office/drawing/2014/main" id="{4BCE2566-6C6D-CEB0-7F2A-D6152A2317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9" y="1513"/>
                <a:ext cx="885" cy="18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6915" name="Rectangle 38">
                <a:extLst>
                  <a:ext uri="{FF2B5EF4-FFF2-40B4-BE49-F238E27FC236}">
                    <a16:creationId xmlns:a16="http://schemas.microsoft.com/office/drawing/2014/main" id="{7E75ACC7-2011-12FD-C6AC-34C50F9102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4" y="1513"/>
                <a:ext cx="1938" cy="18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sp>
        <p:nvSpPr>
          <p:cNvPr id="36869" name="Text Box 40">
            <a:extLst>
              <a:ext uri="{FF2B5EF4-FFF2-40B4-BE49-F238E27FC236}">
                <a16:creationId xmlns:a16="http://schemas.microsoft.com/office/drawing/2014/main" id="{C2ACF7E9-6CFF-F799-348E-4AD42B9A52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5488" y="2044700"/>
            <a:ext cx="6064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latin typeface="Times New Roman" panose="02020603050405020304" pitchFamily="18" charset="0"/>
              </a:rPr>
              <a:t>Port</a:t>
            </a:r>
          </a:p>
        </p:txBody>
      </p:sp>
      <p:sp>
        <p:nvSpPr>
          <p:cNvPr id="36870" name="Text Box 42">
            <a:extLst>
              <a:ext uri="{FF2B5EF4-FFF2-40B4-BE49-F238E27FC236}">
                <a16:creationId xmlns:a16="http://schemas.microsoft.com/office/drawing/2014/main" id="{F7D2C86E-FE7C-DBB0-4693-F6D1B531FC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7050" y="2044700"/>
            <a:ext cx="10429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latin typeface="Times New Roman" panose="02020603050405020304" pitchFamily="18" charset="0"/>
              </a:rPr>
              <a:t>Protocol</a:t>
            </a:r>
          </a:p>
        </p:txBody>
      </p:sp>
      <p:sp>
        <p:nvSpPr>
          <p:cNvPr id="36871" name="Text Box 43">
            <a:extLst>
              <a:ext uri="{FF2B5EF4-FFF2-40B4-BE49-F238E27FC236}">
                <a16:creationId xmlns:a16="http://schemas.microsoft.com/office/drawing/2014/main" id="{F4D404A1-3A8C-565E-B430-C0C00ADE5A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9175" y="2073275"/>
            <a:ext cx="579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latin typeface="Times New Roman" panose="02020603050405020304" pitchFamily="18" charset="0"/>
              </a:rPr>
              <a:t>Use</a:t>
            </a:r>
          </a:p>
        </p:txBody>
      </p:sp>
      <p:sp>
        <p:nvSpPr>
          <p:cNvPr id="36872" name="Text Box 46">
            <a:extLst>
              <a:ext uri="{FF2B5EF4-FFF2-40B4-BE49-F238E27FC236}">
                <a16:creationId xmlns:a16="http://schemas.microsoft.com/office/drawing/2014/main" id="{E5643E4E-9D28-F317-1E09-96A2969051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8988" y="2306638"/>
            <a:ext cx="438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latin typeface="Times New Roman" panose="02020603050405020304" pitchFamily="18" charset="0"/>
              </a:rPr>
              <a:t>21</a:t>
            </a:r>
          </a:p>
        </p:txBody>
      </p:sp>
      <p:sp>
        <p:nvSpPr>
          <p:cNvPr id="36873" name="Text Box 47">
            <a:extLst>
              <a:ext uri="{FF2B5EF4-FFF2-40B4-BE49-F238E27FC236}">
                <a16:creationId xmlns:a16="http://schemas.microsoft.com/office/drawing/2014/main" id="{B8DD7BDD-5041-2B82-B9D7-EDC5A6B62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5625" y="2349500"/>
            <a:ext cx="622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latin typeface="Times New Roman" panose="02020603050405020304" pitchFamily="18" charset="0"/>
              </a:rPr>
              <a:t>FTP</a:t>
            </a:r>
          </a:p>
        </p:txBody>
      </p:sp>
      <p:sp>
        <p:nvSpPr>
          <p:cNvPr id="36874" name="Text Box 48">
            <a:extLst>
              <a:ext uri="{FF2B5EF4-FFF2-40B4-BE49-F238E27FC236}">
                <a16:creationId xmlns:a16="http://schemas.microsoft.com/office/drawing/2014/main" id="{A507B2D6-F092-4466-EB62-1F711C251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9175" y="2352675"/>
            <a:ext cx="14144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latin typeface="Times New Roman" panose="02020603050405020304" pitchFamily="18" charset="0"/>
              </a:rPr>
              <a:t>File transfer</a:t>
            </a:r>
          </a:p>
        </p:txBody>
      </p:sp>
      <p:sp>
        <p:nvSpPr>
          <p:cNvPr id="36875" name="Text Box 50">
            <a:extLst>
              <a:ext uri="{FF2B5EF4-FFF2-40B4-BE49-F238E27FC236}">
                <a16:creationId xmlns:a16="http://schemas.microsoft.com/office/drawing/2014/main" id="{EF59C619-095E-A516-AEF7-11CBE2C4C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8988" y="2622550"/>
            <a:ext cx="438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latin typeface="Times New Roman" panose="02020603050405020304" pitchFamily="18" charset="0"/>
              </a:rPr>
              <a:t>23</a:t>
            </a:r>
          </a:p>
        </p:txBody>
      </p:sp>
      <p:sp>
        <p:nvSpPr>
          <p:cNvPr id="36876" name="Text Box 51">
            <a:extLst>
              <a:ext uri="{FF2B5EF4-FFF2-40B4-BE49-F238E27FC236}">
                <a16:creationId xmlns:a16="http://schemas.microsoft.com/office/drawing/2014/main" id="{11241AD0-FC8F-D0B2-C182-8AD6CCFC8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3563" y="2662238"/>
            <a:ext cx="831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latin typeface="Times New Roman" panose="02020603050405020304" pitchFamily="18" charset="0"/>
              </a:rPr>
              <a:t>Telnet</a:t>
            </a:r>
          </a:p>
        </p:txBody>
      </p:sp>
      <p:sp>
        <p:nvSpPr>
          <p:cNvPr id="36877" name="Text Box 52">
            <a:extLst>
              <a:ext uri="{FF2B5EF4-FFF2-40B4-BE49-F238E27FC236}">
                <a16:creationId xmlns:a16="http://schemas.microsoft.com/office/drawing/2014/main" id="{881C953B-17E5-9BC7-2D6B-39CD80D969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9175" y="2627313"/>
            <a:ext cx="15573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latin typeface="Times New Roman" panose="02020603050405020304" pitchFamily="18" charset="0"/>
              </a:rPr>
              <a:t>Remote login</a:t>
            </a:r>
          </a:p>
        </p:txBody>
      </p:sp>
      <p:sp>
        <p:nvSpPr>
          <p:cNvPr id="36878" name="Text Box 53">
            <a:extLst>
              <a:ext uri="{FF2B5EF4-FFF2-40B4-BE49-F238E27FC236}">
                <a16:creationId xmlns:a16="http://schemas.microsoft.com/office/drawing/2014/main" id="{FD295B43-0CA5-2C36-72FA-2847A5D996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8988" y="2936875"/>
            <a:ext cx="438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latin typeface="Times New Roman" panose="02020603050405020304" pitchFamily="18" charset="0"/>
              </a:rPr>
              <a:t>25</a:t>
            </a:r>
          </a:p>
        </p:txBody>
      </p:sp>
      <p:sp>
        <p:nvSpPr>
          <p:cNvPr id="36879" name="Text Box 54">
            <a:extLst>
              <a:ext uri="{FF2B5EF4-FFF2-40B4-BE49-F238E27FC236}">
                <a16:creationId xmlns:a16="http://schemas.microsoft.com/office/drawing/2014/main" id="{5CF36A06-58E7-0576-9170-ED7C8542A3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5625" y="2943225"/>
            <a:ext cx="847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latin typeface="Times New Roman" panose="02020603050405020304" pitchFamily="18" charset="0"/>
              </a:rPr>
              <a:t>SMTP</a:t>
            </a:r>
          </a:p>
        </p:txBody>
      </p:sp>
      <p:sp>
        <p:nvSpPr>
          <p:cNvPr id="36880" name="Text Box 55">
            <a:extLst>
              <a:ext uri="{FF2B5EF4-FFF2-40B4-BE49-F238E27FC236}">
                <a16:creationId xmlns:a16="http://schemas.microsoft.com/office/drawing/2014/main" id="{8A01D29A-9F57-4A25-C7B3-BA3204A2E4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9175" y="2921000"/>
            <a:ext cx="8731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latin typeface="Times New Roman" panose="02020603050405020304" pitchFamily="18" charset="0"/>
              </a:rPr>
              <a:t>E-mail</a:t>
            </a:r>
          </a:p>
        </p:txBody>
      </p:sp>
      <p:sp>
        <p:nvSpPr>
          <p:cNvPr id="36881" name="Text Box 56">
            <a:extLst>
              <a:ext uri="{FF2B5EF4-FFF2-40B4-BE49-F238E27FC236}">
                <a16:creationId xmlns:a16="http://schemas.microsoft.com/office/drawing/2014/main" id="{754A6B6F-BCAE-B6D9-0986-9C06DC60D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8988" y="3216275"/>
            <a:ext cx="438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latin typeface="Times New Roman" panose="02020603050405020304" pitchFamily="18" charset="0"/>
              </a:rPr>
              <a:t>69</a:t>
            </a:r>
          </a:p>
        </p:txBody>
      </p:sp>
      <p:sp>
        <p:nvSpPr>
          <p:cNvPr id="36882" name="Text Box 57">
            <a:extLst>
              <a:ext uri="{FF2B5EF4-FFF2-40B4-BE49-F238E27FC236}">
                <a16:creationId xmlns:a16="http://schemas.microsoft.com/office/drawing/2014/main" id="{F75C0B9D-F148-18A0-4780-B759F03E65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5625" y="3235325"/>
            <a:ext cx="777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latin typeface="Times New Roman" panose="02020603050405020304" pitchFamily="18" charset="0"/>
              </a:rPr>
              <a:t>TFTP</a:t>
            </a:r>
          </a:p>
        </p:txBody>
      </p:sp>
      <p:sp>
        <p:nvSpPr>
          <p:cNvPr id="36883" name="Text Box 58">
            <a:extLst>
              <a:ext uri="{FF2B5EF4-FFF2-40B4-BE49-F238E27FC236}">
                <a16:creationId xmlns:a16="http://schemas.microsoft.com/office/drawing/2014/main" id="{5CC30C5D-3BC9-86B1-561E-EC2DF6379B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9175" y="3222625"/>
            <a:ext cx="3175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latin typeface="Times New Roman" panose="02020603050405020304" pitchFamily="18" charset="0"/>
              </a:rPr>
              <a:t>Trivial File Transfer Protocol</a:t>
            </a:r>
          </a:p>
        </p:txBody>
      </p:sp>
      <p:sp>
        <p:nvSpPr>
          <p:cNvPr id="36884" name="Text Box 63">
            <a:extLst>
              <a:ext uri="{FF2B5EF4-FFF2-40B4-BE49-F238E27FC236}">
                <a16:creationId xmlns:a16="http://schemas.microsoft.com/office/drawing/2014/main" id="{C95F7E31-C4A0-D6BB-7140-768212C3B5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8988" y="3567113"/>
            <a:ext cx="438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latin typeface="Times New Roman" panose="02020603050405020304" pitchFamily="18" charset="0"/>
              </a:rPr>
              <a:t>79</a:t>
            </a:r>
          </a:p>
        </p:txBody>
      </p:sp>
      <p:sp>
        <p:nvSpPr>
          <p:cNvPr id="36885" name="Text Box 64">
            <a:extLst>
              <a:ext uri="{FF2B5EF4-FFF2-40B4-BE49-F238E27FC236}">
                <a16:creationId xmlns:a16="http://schemas.microsoft.com/office/drawing/2014/main" id="{79FBEE97-22C7-637E-7DF4-11EB403AE0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3563" y="3529013"/>
            <a:ext cx="8461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latin typeface="Times New Roman" panose="02020603050405020304" pitchFamily="18" charset="0"/>
              </a:rPr>
              <a:t>Finger</a:t>
            </a:r>
          </a:p>
        </p:txBody>
      </p:sp>
      <p:sp>
        <p:nvSpPr>
          <p:cNvPr id="36886" name="Text Box 65">
            <a:extLst>
              <a:ext uri="{FF2B5EF4-FFF2-40B4-BE49-F238E27FC236}">
                <a16:creationId xmlns:a16="http://schemas.microsoft.com/office/drawing/2014/main" id="{9CEE3CDE-8CF2-784F-5998-F1A242B9B5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9175" y="3529013"/>
            <a:ext cx="27352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latin typeface="Times New Roman" panose="02020603050405020304" pitchFamily="18" charset="0"/>
              </a:rPr>
              <a:t>Lookup info about a user</a:t>
            </a:r>
          </a:p>
        </p:txBody>
      </p:sp>
      <p:sp>
        <p:nvSpPr>
          <p:cNvPr id="36887" name="Text Box 66">
            <a:extLst>
              <a:ext uri="{FF2B5EF4-FFF2-40B4-BE49-F238E27FC236}">
                <a16:creationId xmlns:a16="http://schemas.microsoft.com/office/drawing/2014/main" id="{EFE093AB-F700-1EFF-1B27-C5B5E83B3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8988" y="3816350"/>
            <a:ext cx="438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latin typeface="Times New Roman" panose="02020603050405020304" pitchFamily="18" charset="0"/>
              </a:rPr>
              <a:t>80</a:t>
            </a:r>
          </a:p>
        </p:txBody>
      </p:sp>
      <p:sp>
        <p:nvSpPr>
          <p:cNvPr id="36888" name="Text Box 67">
            <a:extLst>
              <a:ext uri="{FF2B5EF4-FFF2-40B4-BE49-F238E27FC236}">
                <a16:creationId xmlns:a16="http://schemas.microsoft.com/office/drawing/2014/main" id="{491846B9-406E-7783-B32F-1F804DDA2E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9275" y="3860800"/>
            <a:ext cx="8207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latin typeface="Times New Roman" panose="02020603050405020304" pitchFamily="18" charset="0"/>
              </a:rPr>
              <a:t>HTTP</a:t>
            </a:r>
          </a:p>
        </p:txBody>
      </p:sp>
      <p:sp>
        <p:nvSpPr>
          <p:cNvPr id="36889" name="Text Box 68">
            <a:extLst>
              <a:ext uri="{FF2B5EF4-FFF2-40B4-BE49-F238E27FC236}">
                <a16:creationId xmlns:a16="http://schemas.microsoft.com/office/drawing/2014/main" id="{353F7C79-B378-37ED-E954-DF2450615E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9175" y="3841750"/>
            <a:ext cx="19875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latin typeface="Times New Roman" panose="02020603050405020304" pitchFamily="18" charset="0"/>
              </a:rPr>
              <a:t>World Wide Web</a:t>
            </a:r>
          </a:p>
        </p:txBody>
      </p:sp>
      <p:sp>
        <p:nvSpPr>
          <p:cNvPr id="36890" name="Text Box 69">
            <a:extLst>
              <a:ext uri="{FF2B5EF4-FFF2-40B4-BE49-F238E27FC236}">
                <a16:creationId xmlns:a16="http://schemas.microsoft.com/office/drawing/2014/main" id="{08C590CF-7E0E-A836-C5D2-26020CD53C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4122738"/>
            <a:ext cx="565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latin typeface="Times New Roman" panose="02020603050405020304" pitchFamily="18" charset="0"/>
              </a:rPr>
              <a:t>110</a:t>
            </a:r>
          </a:p>
        </p:txBody>
      </p:sp>
      <p:sp>
        <p:nvSpPr>
          <p:cNvPr id="36891" name="Text Box 70">
            <a:extLst>
              <a:ext uri="{FF2B5EF4-FFF2-40B4-BE49-F238E27FC236}">
                <a16:creationId xmlns:a16="http://schemas.microsoft.com/office/drawing/2014/main" id="{EABDF0B9-9DB9-5424-5B62-C097D4C66C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6263" y="4111625"/>
            <a:ext cx="8620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latin typeface="Times New Roman" panose="02020603050405020304" pitchFamily="18" charset="0"/>
              </a:rPr>
              <a:t>POP-3</a:t>
            </a:r>
          </a:p>
        </p:txBody>
      </p:sp>
      <p:sp>
        <p:nvSpPr>
          <p:cNvPr id="36892" name="Text Box 71">
            <a:extLst>
              <a:ext uri="{FF2B5EF4-FFF2-40B4-BE49-F238E27FC236}">
                <a16:creationId xmlns:a16="http://schemas.microsoft.com/office/drawing/2014/main" id="{FB2E6C99-1426-B8CB-69E6-9DAD854FCA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9175" y="4127500"/>
            <a:ext cx="23939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latin typeface="Times New Roman" panose="02020603050405020304" pitchFamily="18" charset="0"/>
              </a:rPr>
              <a:t>Remote e-mail access</a:t>
            </a:r>
          </a:p>
        </p:txBody>
      </p:sp>
      <p:sp>
        <p:nvSpPr>
          <p:cNvPr id="36893" name="Text Box 72">
            <a:extLst>
              <a:ext uri="{FF2B5EF4-FFF2-40B4-BE49-F238E27FC236}">
                <a16:creationId xmlns:a16="http://schemas.microsoft.com/office/drawing/2014/main" id="{8954BA78-3AE1-5499-7C80-45470FA92F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4421188"/>
            <a:ext cx="565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latin typeface="Times New Roman" panose="02020603050405020304" pitchFamily="18" charset="0"/>
              </a:rPr>
              <a:t>119</a:t>
            </a:r>
          </a:p>
        </p:txBody>
      </p:sp>
      <p:sp>
        <p:nvSpPr>
          <p:cNvPr id="36894" name="Text Box 73">
            <a:extLst>
              <a:ext uri="{FF2B5EF4-FFF2-40B4-BE49-F238E27FC236}">
                <a16:creationId xmlns:a16="http://schemas.microsoft.com/office/drawing/2014/main" id="{36D8BEB9-B136-4151-606E-AB0052BF51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9275" y="4424363"/>
            <a:ext cx="8493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latin typeface="Times New Roman" panose="02020603050405020304" pitchFamily="18" charset="0"/>
              </a:rPr>
              <a:t>NNTP</a:t>
            </a:r>
          </a:p>
        </p:txBody>
      </p:sp>
      <p:sp>
        <p:nvSpPr>
          <p:cNvPr id="36895" name="Text Box 74">
            <a:extLst>
              <a:ext uri="{FF2B5EF4-FFF2-40B4-BE49-F238E27FC236}">
                <a16:creationId xmlns:a16="http://schemas.microsoft.com/office/drawing/2014/main" id="{BCB0DBFD-411F-4403-B9FE-EEA857BC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9175" y="4411663"/>
            <a:ext cx="17462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latin typeface="Times New Roman" panose="02020603050405020304" pitchFamily="18" charset="0"/>
              </a:rPr>
              <a:t>USENET news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8A42980D-6142-5A16-AA50-AE9C8925FE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TCP Service Model (2)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38FE3D64-4388-2099-16B8-9B0A54F617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33388" y="4535488"/>
            <a:ext cx="8301037" cy="1090612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(a)</a:t>
            </a:r>
            <a:r>
              <a:rPr lang="en-US" altLang="en-US"/>
              <a:t> Four 512-byte segments sent as separate IP datagrams.</a:t>
            </a:r>
          </a:p>
          <a:p>
            <a:pPr eaLnBrk="1" hangingPunct="1"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(b)</a:t>
            </a:r>
            <a:r>
              <a:rPr lang="en-US" altLang="en-US"/>
              <a:t> The 2048 bytes of data delivered to the application in a single READ CALL.</a:t>
            </a:r>
          </a:p>
        </p:txBody>
      </p:sp>
      <p:pic>
        <p:nvPicPr>
          <p:cNvPr id="37892" name="Picture 5" descr="6-28">
            <a:extLst>
              <a:ext uri="{FF2B5EF4-FFF2-40B4-BE49-F238E27FC236}">
                <a16:creationId xmlns:a16="http://schemas.microsoft.com/office/drawing/2014/main" id="{11ACBF0A-E001-2326-63F7-09150D612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" y="2395538"/>
            <a:ext cx="8434388" cy="141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7BC15D6A-5995-D57A-DBE2-A2C7A62695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TCP Segment Header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4449AAB2-885A-ADB6-7AD2-5FDC9A4B3D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6308725"/>
            <a:ext cx="9144000" cy="549275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/>
              <a:t>TCP Header.</a:t>
            </a:r>
          </a:p>
        </p:txBody>
      </p:sp>
      <p:pic>
        <p:nvPicPr>
          <p:cNvPr id="38916" name="Picture 5" descr="6-29">
            <a:extLst>
              <a:ext uri="{FF2B5EF4-FFF2-40B4-BE49-F238E27FC236}">
                <a16:creationId xmlns:a16="http://schemas.microsoft.com/office/drawing/2014/main" id="{7B4ECB9F-D59C-F112-9926-7A6A910DF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201738"/>
            <a:ext cx="7718425" cy="478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88BF0172-C2CB-8A32-9DC7-4B74D26795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TCP Segment Header (2)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8364233B-8141-A8B4-E3FE-A7D1F4F9AD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/>
              <a:t>The pseudoheader included in the TCP checksum.</a:t>
            </a:r>
          </a:p>
        </p:txBody>
      </p:sp>
      <p:pic>
        <p:nvPicPr>
          <p:cNvPr id="39940" name="Picture 5" descr="6-30">
            <a:extLst>
              <a:ext uri="{FF2B5EF4-FFF2-40B4-BE49-F238E27FC236}">
                <a16:creationId xmlns:a16="http://schemas.microsoft.com/office/drawing/2014/main" id="{FC62CFB9-87C7-85FC-75A9-0FFBA1EFB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2214563"/>
            <a:ext cx="8139113" cy="247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3A24DC85-DEAC-106D-E931-6D6F3BEF0B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TCP Connection Establishment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88D812F9-6992-91C4-A68D-758CEA1683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5440363"/>
            <a:ext cx="8434387" cy="838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(a)</a:t>
            </a:r>
            <a:r>
              <a:rPr lang="en-US" altLang="en-US"/>
              <a:t> TCP connection establishment in the normal case.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(b)</a:t>
            </a:r>
            <a:r>
              <a:rPr lang="en-US" altLang="en-US"/>
              <a:t> Call collision.</a:t>
            </a:r>
          </a:p>
        </p:txBody>
      </p:sp>
      <p:sp>
        <p:nvSpPr>
          <p:cNvPr id="40964" name="Text Box 4">
            <a:extLst>
              <a:ext uri="{FF2B5EF4-FFF2-40B4-BE49-F238E27FC236}">
                <a16:creationId xmlns:a16="http://schemas.microsoft.com/office/drawing/2014/main" id="{B39E5D22-E1A8-1448-F8A6-AE6930D56E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9363" y="3068638"/>
            <a:ext cx="9509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>
                <a:latin typeface="Times New Roman" panose="02020603050405020304" pitchFamily="18" charset="0"/>
              </a:rPr>
              <a:t>6-31</a:t>
            </a:r>
          </a:p>
        </p:txBody>
      </p:sp>
      <p:pic>
        <p:nvPicPr>
          <p:cNvPr id="40965" name="Picture 7" descr="6-31">
            <a:extLst>
              <a:ext uri="{FF2B5EF4-FFF2-40B4-BE49-F238E27FC236}">
                <a16:creationId xmlns:a16="http://schemas.microsoft.com/office/drawing/2014/main" id="{EE453834-3CEF-280E-B989-807FC144E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1731963"/>
            <a:ext cx="6577013" cy="340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97F2E391-CCD5-EB8A-CA5B-A605642511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Transport Service Primitives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17D40A74-5CC1-4A34-4600-4C624E703A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4724400"/>
            <a:ext cx="9144000" cy="8382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/>
              <a:t>The primitives for a simple transport service.</a:t>
            </a:r>
          </a:p>
        </p:txBody>
      </p:sp>
      <p:pic>
        <p:nvPicPr>
          <p:cNvPr id="5124" name="Picture 5" descr="6-2">
            <a:extLst>
              <a:ext uri="{FF2B5EF4-FFF2-40B4-BE49-F238E27FC236}">
                <a16:creationId xmlns:a16="http://schemas.microsoft.com/office/drawing/2014/main" id="{E3CF715E-1AFE-A588-2BCE-1367E5894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2143125"/>
            <a:ext cx="77660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143537B5-58B6-8A99-6D6B-B6FF0842FA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TCP Connection Management Modeling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A159DA1C-9781-4183-E741-A6925C5584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/>
              <a:t>The states used in the TCP connection management finite state machine.</a:t>
            </a:r>
          </a:p>
        </p:txBody>
      </p:sp>
      <p:pic>
        <p:nvPicPr>
          <p:cNvPr id="41988" name="Picture 6" descr="6-32">
            <a:extLst>
              <a:ext uri="{FF2B5EF4-FFF2-40B4-BE49-F238E27FC236}">
                <a16:creationId xmlns:a16="http://schemas.microsoft.com/office/drawing/2014/main" id="{93ADF71B-5259-8C0E-4806-088E9F2F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479550"/>
            <a:ext cx="6272213" cy="385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68DBFC5C-A3DE-EDF2-C339-B606A3C663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/>
              <a:t>TCP Connection Management Modeling (2)</a:t>
            </a:r>
          </a:p>
        </p:txBody>
      </p:sp>
      <p:sp>
        <p:nvSpPr>
          <p:cNvPr id="43011" name="Text Box 4">
            <a:extLst>
              <a:ext uri="{FF2B5EF4-FFF2-40B4-BE49-F238E27FC236}">
                <a16:creationId xmlns:a16="http://schemas.microsoft.com/office/drawing/2014/main" id="{6C2C142B-55A6-F8DC-47C0-D9DAE3B1F0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088" y="1360488"/>
            <a:ext cx="3597275" cy="447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>
                <a:latin typeface="Times New Roman" panose="02020603050405020304" pitchFamily="18" charset="0"/>
              </a:rPr>
              <a:t>TCP connection management finite state machine.  The heavy solid line is the normal path for a client.  The heavy dashed line is the normal path for a server.  The light lines are unusual events.  Each transition is labeled by the event causing it and the action resulting from it, separated by a slash.</a:t>
            </a:r>
          </a:p>
        </p:txBody>
      </p:sp>
      <p:pic>
        <p:nvPicPr>
          <p:cNvPr id="43012" name="Picture 6" descr="6-33">
            <a:extLst>
              <a:ext uri="{FF2B5EF4-FFF2-40B4-BE49-F238E27FC236}">
                <a16:creationId xmlns:a16="http://schemas.microsoft.com/office/drawing/2014/main" id="{2202FF99-3318-CB9E-6B47-FCF06512B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75" y="1244600"/>
            <a:ext cx="5040313" cy="534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02516540-1322-2308-BFDD-DFC83E3E61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TCP Transmission Policy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B408C7ED-76B6-9586-CB00-D8C4FD3D63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6356350"/>
            <a:ext cx="9144000" cy="50165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/>
              <a:t>Window management in TCP.</a:t>
            </a:r>
          </a:p>
        </p:txBody>
      </p:sp>
      <p:pic>
        <p:nvPicPr>
          <p:cNvPr id="44036" name="Picture 5" descr="6-34">
            <a:extLst>
              <a:ext uri="{FF2B5EF4-FFF2-40B4-BE49-F238E27FC236}">
                <a16:creationId xmlns:a16="http://schemas.microsoft.com/office/drawing/2014/main" id="{422529AE-738D-11E9-1298-3212DA48D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013" y="1093788"/>
            <a:ext cx="5535612" cy="479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8DA835B0-5589-B6F6-17AD-A51CCCA287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TCP Transmission Policy (2)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459D8BF1-45CA-9C96-17F1-42C9266521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6019800"/>
            <a:ext cx="9144000" cy="8382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/>
              <a:t>Silly window syndrome.</a:t>
            </a:r>
          </a:p>
        </p:txBody>
      </p:sp>
      <p:pic>
        <p:nvPicPr>
          <p:cNvPr id="45060" name="Picture 5" descr="6-35">
            <a:extLst>
              <a:ext uri="{FF2B5EF4-FFF2-40B4-BE49-F238E27FC236}">
                <a16:creationId xmlns:a16="http://schemas.microsoft.com/office/drawing/2014/main" id="{366DD0BB-A844-9DAF-C40C-C9D8DFB53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63" y="1392238"/>
            <a:ext cx="6777037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10FEDBA6-653A-4A30-B6C4-C3D9917DD7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TCP Congestion Control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FD199438-340D-119B-82F6-76E141CC8A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3425" y="5715000"/>
            <a:ext cx="8410575" cy="838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(a)</a:t>
            </a:r>
            <a:r>
              <a:rPr lang="en-US" altLang="en-US"/>
              <a:t> A fast network feeding a low capacity receiver.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(b)</a:t>
            </a:r>
            <a:r>
              <a:rPr lang="en-US" altLang="en-US"/>
              <a:t> A slow network feeding a high-capacity receiver.</a:t>
            </a:r>
          </a:p>
        </p:txBody>
      </p:sp>
      <p:pic>
        <p:nvPicPr>
          <p:cNvPr id="46084" name="Picture 5" descr="6-36">
            <a:extLst>
              <a:ext uri="{FF2B5EF4-FFF2-40B4-BE49-F238E27FC236}">
                <a16:creationId xmlns:a16="http://schemas.microsoft.com/office/drawing/2014/main" id="{F455C14B-DAEE-468A-6C0A-8872D4E98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1163638"/>
            <a:ext cx="5673725" cy="424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0BC0D427-63E9-CCF3-E5C4-D85F0099DF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TCP Congestion Control (2)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6210C94C-75A8-354A-07E2-1877749038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6111875"/>
            <a:ext cx="9144000" cy="51435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/>
              <a:t>An example of the Internet congestion algorithm.</a:t>
            </a:r>
          </a:p>
        </p:txBody>
      </p:sp>
      <p:pic>
        <p:nvPicPr>
          <p:cNvPr id="47108" name="Picture 5" descr="6-37">
            <a:extLst>
              <a:ext uri="{FF2B5EF4-FFF2-40B4-BE49-F238E27FC236}">
                <a16:creationId xmlns:a16="http://schemas.microsoft.com/office/drawing/2014/main" id="{8C5B6F14-899D-8EE3-5FEA-27E2DC59A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450" y="955675"/>
            <a:ext cx="6996113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CE620AF7-97EE-7F54-37AD-4DDD183728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TCP Timer Management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96B0B753-F3F8-9AA1-B897-69C9317909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8763" y="5437188"/>
            <a:ext cx="9144000" cy="1284287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(a)</a:t>
            </a:r>
            <a:r>
              <a:rPr lang="en-US" altLang="en-US"/>
              <a:t> Probability density of ACK arrival times in the data link layer.  </a:t>
            </a:r>
          </a:p>
          <a:p>
            <a:pPr eaLnBrk="1" hangingPunct="1"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(b)</a:t>
            </a:r>
            <a:r>
              <a:rPr lang="en-US" altLang="en-US"/>
              <a:t> Probability density of  ACK arrival times for TCP.</a:t>
            </a:r>
          </a:p>
        </p:txBody>
      </p:sp>
      <p:pic>
        <p:nvPicPr>
          <p:cNvPr id="48132" name="Picture 5" descr="6-38">
            <a:extLst>
              <a:ext uri="{FF2B5EF4-FFF2-40B4-BE49-F238E27FC236}">
                <a16:creationId xmlns:a16="http://schemas.microsoft.com/office/drawing/2014/main" id="{B468855E-BC36-824A-CDFA-476AF9386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75" y="1144588"/>
            <a:ext cx="7575550" cy="384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E1C163DE-D40F-7965-7A5A-E1717D1E4E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Transport Service Primitives (2)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33CFB16D-8A31-C5F1-7376-A98AB0A4DD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/>
              <a:t>The nesting of TPDUs, packets, and frames.</a:t>
            </a:r>
          </a:p>
        </p:txBody>
      </p:sp>
      <p:pic>
        <p:nvPicPr>
          <p:cNvPr id="6148" name="Picture 5" descr="6-03">
            <a:extLst>
              <a:ext uri="{FF2B5EF4-FFF2-40B4-BE49-F238E27FC236}">
                <a16:creationId xmlns:a16="http://schemas.microsoft.com/office/drawing/2014/main" id="{ABBC3330-16A2-3CF0-4C21-02EB037C1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3" y="2171700"/>
            <a:ext cx="8423275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4E43D3E7-C3E2-D162-6F0B-6A0D399921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Transport Service Primitives (3)</a:t>
            </a:r>
          </a:p>
        </p:txBody>
      </p:sp>
      <p:sp>
        <p:nvSpPr>
          <p:cNvPr id="7171" name="Text Box 4">
            <a:extLst>
              <a:ext uri="{FF2B5EF4-FFF2-40B4-BE49-F238E27FC236}">
                <a16:creationId xmlns:a16="http://schemas.microsoft.com/office/drawing/2014/main" id="{145DFD28-A386-A48F-9459-7909C12A8D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38" y="5160963"/>
            <a:ext cx="8531225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>
                <a:latin typeface="Times New Roman" panose="02020603050405020304" pitchFamily="18" charset="0"/>
              </a:rPr>
              <a:t>A state diagram for a simple connection management scheme.  Transitions labeled in italics are caused by packet arrivals.  The solid lines show the client's state sequence.   The dashed lines show the server's state sequence. </a:t>
            </a:r>
          </a:p>
        </p:txBody>
      </p:sp>
      <p:pic>
        <p:nvPicPr>
          <p:cNvPr id="7172" name="Picture 6" descr="6-04">
            <a:extLst>
              <a:ext uri="{FF2B5EF4-FFF2-40B4-BE49-F238E27FC236}">
                <a16:creationId xmlns:a16="http://schemas.microsoft.com/office/drawing/2014/main" id="{7BA963BB-38DA-3B7E-6CE1-3A256BCE6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175" y="1303338"/>
            <a:ext cx="4641850" cy="361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E4B15855-6B11-A680-B2AC-7A3CA9B7F7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Berkeley Sockets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9972454D-4360-C22C-8C93-DCE04DBE52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/>
              <a:t>The socket primitives for TCP.</a:t>
            </a:r>
          </a:p>
        </p:txBody>
      </p:sp>
      <p:pic>
        <p:nvPicPr>
          <p:cNvPr id="8196" name="Picture 5" descr="6-5">
            <a:extLst>
              <a:ext uri="{FF2B5EF4-FFF2-40B4-BE49-F238E27FC236}">
                <a16:creationId xmlns:a16="http://schemas.microsoft.com/office/drawing/2014/main" id="{0B65FFB5-E903-06C7-1695-FB52CFF69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538" y="1982788"/>
            <a:ext cx="6938962" cy="287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436177CD-E1DF-875E-0458-51769AD96C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3429000" cy="3181350"/>
          </a:xfrm>
        </p:spPr>
        <p:txBody>
          <a:bodyPr/>
          <a:lstStyle/>
          <a:p>
            <a:pPr eaLnBrk="1" hangingPunct="1"/>
            <a:r>
              <a:rPr lang="en-US" altLang="en-US" sz="4000"/>
              <a:t>Socket Programming Example:</a:t>
            </a:r>
            <a:br>
              <a:rPr lang="en-US" altLang="en-US" sz="4000"/>
            </a:br>
            <a:r>
              <a:rPr lang="en-US" altLang="en-US" sz="4000"/>
              <a:t>Internet File Server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FD9191A9-A251-C3B2-EAB4-3537D3C478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5589588"/>
            <a:ext cx="3333750" cy="1268412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/>
              <a:t>Client code using sockets.</a:t>
            </a:r>
          </a:p>
        </p:txBody>
      </p:sp>
      <p:sp>
        <p:nvSpPr>
          <p:cNvPr id="9220" name="Text Box 4">
            <a:extLst>
              <a:ext uri="{FF2B5EF4-FFF2-40B4-BE49-F238E27FC236}">
                <a16:creationId xmlns:a16="http://schemas.microsoft.com/office/drawing/2014/main" id="{4D16C0E5-CA94-881C-54ED-3E915DCF0D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8400" y="3081338"/>
            <a:ext cx="876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>
                <a:latin typeface="Times New Roman" panose="02020603050405020304" pitchFamily="18" charset="0"/>
              </a:rPr>
              <a:t>6-6-1</a:t>
            </a:r>
          </a:p>
        </p:txBody>
      </p:sp>
      <p:pic>
        <p:nvPicPr>
          <p:cNvPr id="9221" name="Picture 5" descr="6-6a">
            <a:extLst>
              <a:ext uri="{FF2B5EF4-FFF2-40B4-BE49-F238E27FC236}">
                <a16:creationId xmlns:a16="http://schemas.microsoft.com/office/drawing/2014/main" id="{C16737D7-1D9B-6B27-19B0-2910C0DA8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28600"/>
            <a:ext cx="5029200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5D17F320-4D86-6776-4CA2-A7957E9273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3502025" cy="3379788"/>
          </a:xfrm>
        </p:spPr>
        <p:txBody>
          <a:bodyPr/>
          <a:lstStyle/>
          <a:p>
            <a:pPr eaLnBrk="1" hangingPunct="1"/>
            <a:r>
              <a:rPr lang="en-US" altLang="en-US" sz="4000"/>
              <a:t>Socket Programming Example:</a:t>
            </a:r>
            <a:br>
              <a:rPr lang="en-US" altLang="en-US" sz="4000"/>
            </a:br>
            <a:r>
              <a:rPr lang="en-US" altLang="en-US" sz="4000"/>
              <a:t>Internet File Server (2)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8CB21109-EB8A-5CC4-CA10-B19A112052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5519738"/>
            <a:ext cx="3094038" cy="1338262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/>
              <a:t>Client code using sockets.</a:t>
            </a:r>
          </a:p>
        </p:txBody>
      </p:sp>
      <p:pic>
        <p:nvPicPr>
          <p:cNvPr id="10244" name="Picture 5" descr="6-6b">
            <a:extLst>
              <a:ext uri="{FF2B5EF4-FFF2-40B4-BE49-F238E27FC236}">
                <a16:creationId xmlns:a16="http://schemas.microsoft.com/office/drawing/2014/main" id="{52C615CD-D42E-5C02-48D6-5DB4B588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763" y="171450"/>
            <a:ext cx="4679950" cy="651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annenbaum">
  <a:themeElements>
    <a:clrScheme name="Tannenbaum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annenbaum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annenbaum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annenbaum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9272435DF6CD44B943EDF910467F43" ma:contentTypeVersion="16" ma:contentTypeDescription="Create a new document." ma:contentTypeScope="" ma:versionID="0b24be9ee30a9a0399593bd098db39af">
  <xsd:schema xmlns:xsd="http://www.w3.org/2001/XMLSchema" xmlns:xs="http://www.w3.org/2001/XMLSchema" xmlns:p="http://schemas.microsoft.com/office/2006/metadata/properties" xmlns:ns2="8a6a7c81-d6cb-4658-810d-930303bfe2ca" xmlns:ns3="c7b5b248-4698-444a-94ee-e1bf675e5bd9" targetNamespace="http://schemas.microsoft.com/office/2006/metadata/properties" ma:root="true" ma:fieldsID="fe4d42c573a90ba61c38f04bb6cd8264" ns2:_="" ns3:_="">
    <xsd:import namespace="8a6a7c81-d6cb-4658-810d-930303bfe2ca"/>
    <xsd:import namespace="c7b5b248-4698-444a-94ee-e1bf675e5bd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6a7c81-d6cb-4658-810d-930303bfe2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86e39378-e5b3-4363-9849-d730c44b923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b5b248-4698-444a-94ee-e1bf675e5bd9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20138144-e242-46d6-83fe-0c6420e8f677}" ma:internalName="TaxCatchAll" ma:showField="CatchAllData" ma:web="c7b5b248-4698-444a-94ee-e1bf675e5bd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a6a7c81-d6cb-4658-810d-930303bfe2ca">
      <Terms xmlns="http://schemas.microsoft.com/office/infopath/2007/PartnerControls"/>
    </lcf76f155ced4ddcb4097134ff3c332f>
    <TaxCatchAll xmlns="c7b5b248-4698-444a-94ee-e1bf675e5bd9" xsi:nil="true"/>
  </documentManagement>
</p:properties>
</file>

<file path=customXml/itemProps1.xml><?xml version="1.0" encoding="utf-8"?>
<ds:datastoreItem xmlns:ds="http://schemas.openxmlformats.org/officeDocument/2006/customXml" ds:itemID="{11333853-7115-4A0B-B498-733A23C0BCCE}"/>
</file>

<file path=customXml/itemProps2.xml><?xml version="1.0" encoding="utf-8"?>
<ds:datastoreItem xmlns:ds="http://schemas.openxmlformats.org/officeDocument/2006/customXml" ds:itemID="{5E8647D5-D27F-428E-84D9-EE6F1C2DD096}"/>
</file>

<file path=customXml/itemProps3.xml><?xml version="1.0" encoding="utf-8"?>
<ds:datastoreItem xmlns:ds="http://schemas.openxmlformats.org/officeDocument/2006/customXml" ds:itemID="{2544E6EE-6F96-47A3-8184-D898E94E905C}"/>
</file>

<file path=docProps/app.xml><?xml version="1.0" encoding="utf-8"?>
<Properties xmlns="http://schemas.openxmlformats.org/officeDocument/2006/extended-properties" xmlns:vt="http://schemas.openxmlformats.org/officeDocument/2006/docPropsVTypes">
  <Template>Tannenbaum</Template>
  <TotalTime>930</TotalTime>
  <Words>1076</Words>
  <Application>Microsoft Office PowerPoint</Application>
  <PresentationFormat>On-screen Show (4:3)</PresentationFormat>
  <Paragraphs>160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Times New Roman</vt:lpstr>
      <vt:lpstr>Calibri</vt:lpstr>
      <vt:lpstr>Tannenbaum</vt:lpstr>
      <vt:lpstr>The Transport Layer</vt:lpstr>
      <vt:lpstr>The Transport Service</vt:lpstr>
      <vt:lpstr>Services Provided to the Upper Layers</vt:lpstr>
      <vt:lpstr>Transport Service Primitives</vt:lpstr>
      <vt:lpstr>Transport Service Primitives (2)</vt:lpstr>
      <vt:lpstr>Transport Service Primitives (3)</vt:lpstr>
      <vt:lpstr>Berkeley Sockets</vt:lpstr>
      <vt:lpstr>Socket Programming Example: Internet File Server</vt:lpstr>
      <vt:lpstr>Socket Programming Example: Internet File Server (2)</vt:lpstr>
      <vt:lpstr>Elements of Transport Protocols</vt:lpstr>
      <vt:lpstr>Transport Protocol</vt:lpstr>
      <vt:lpstr>Addressing</vt:lpstr>
      <vt:lpstr>Connection Establishment</vt:lpstr>
      <vt:lpstr>Connection Establishment (2)</vt:lpstr>
      <vt:lpstr>Connection Establishment (3)</vt:lpstr>
      <vt:lpstr>Connection Release</vt:lpstr>
      <vt:lpstr>Connection Release (2)</vt:lpstr>
      <vt:lpstr>Connection Release (3)</vt:lpstr>
      <vt:lpstr>Connection Release (4)</vt:lpstr>
      <vt:lpstr>Flow Control and Buffering</vt:lpstr>
      <vt:lpstr>Flow Control and Buffering (2)</vt:lpstr>
      <vt:lpstr>Multiplexing</vt:lpstr>
      <vt:lpstr>Crash Recovery</vt:lpstr>
      <vt:lpstr>A Simple Transport Protocol</vt:lpstr>
      <vt:lpstr>The Example Transport Entity</vt:lpstr>
      <vt:lpstr>The Example Transport Entity (2)</vt:lpstr>
      <vt:lpstr>The Example as a Finite State Machine</vt:lpstr>
      <vt:lpstr>The Example as a Finite State Machine (2)</vt:lpstr>
      <vt:lpstr>The Internet Transport Protocols: UDP</vt:lpstr>
      <vt:lpstr>Introduction to UDP</vt:lpstr>
      <vt:lpstr>Remote Procedure Call</vt:lpstr>
      <vt:lpstr>The Real-Time Transport Protocol</vt:lpstr>
      <vt:lpstr>The Real-Time Transport Protocol (2)</vt:lpstr>
      <vt:lpstr>The Internet Transport Protocols: TCP</vt:lpstr>
      <vt:lpstr>The TCP Service Model</vt:lpstr>
      <vt:lpstr>The TCP Service Model (2)</vt:lpstr>
      <vt:lpstr>The TCP Segment Header</vt:lpstr>
      <vt:lpstr>The TCP Segment Header (2)</vt:lpstr>
      <vt:lpstr>TCP Connection Establishment</vt:lpstr>
      <vt:lpstr>TCP Connection Management Modeling</vt:lpstr>
      <vt:lpstr>TCP Connection Management Modeling (2)</vt:lpstr>
      <vt:lpstr>TCP Transmission Policy</vt:lpstr>
      <vt:lpstr>TCP Transmission Policy (2)</vt:lpstr>
      <vt:lpstr>TCP Congestion Control</vt:lpstr>
      <vt:lpstr>TCP Congestion Control (2)</vt:lpstr>
      <vt:lpstr>TCP Timer Management</vt:lpstr>
    </vt:vector>
  </TitlesOfParts>
  <Company> East Texas Data Service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Transport Layer</dc:title>
  <dc:creator>Steve Armstrong</dc:creator>
  <cp:lastModifiedBy>1905001@cse.buet.ac.bd</cp:lastModifiedBy>
  <cp:revision>42</cp:revision>
  <dcterms:created xsi:type="dcterms:W3CDTF">2002-07-29T13:02:35Z</dcterms:created>
  <dcterms:modified xsi:type="dcterms:W3CDTF">2023-09-13T15:28:31Z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0x010100DB9272435DF6CD44B943EDF910467F43</vt:lpwstr>
  </property>
</Properties>
</file>